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20"/>
  </p:notesMasterIdLst>
  <p:sldIdLst>
    <p:sldId id="256" r:id="rId2"/>
    <p:sldId id="257" r:id="rId3"/>
    <p:sldId id="258" r:id="rId4"/>
    <p:sldId id="259" r:id="rId5"/>
    <p:sldId id="260" r:id="rId6"/>
    <p:sldId id="261" r:id="rId7"/>
    <p:sldId id="262" r:id="rId8"/>
    <p:sldId id="263" r:id="rId9"/>
    <p:sldId id="275" r:id="rId10"/>
    <p:sldId id="264" r:id="rId11"/>
    <p:sldId id="265" r:id="rId12"/>
    <p:sldId id="266" r:id="rId13"/>
    <p:sldId id="267" r:id="rId14"/>
    <p:sldId id="278" r:id="rId15"/>
    <p:sldId id="268" r:id="rId16"/>
    <p:sldId id="272" r:id="rId17"/>
    <p:sldId id="276"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rge Duque Pan" initials="JDP" lastIdx="2" clrIdx="0">
    <p:extLst>
      <p:ext uri="{19B8F6BF-5375-455C-9EA6-DF929625EA0E}">
        <p15:presenceInfo xmlns:p15="http://schemas.microsoft.com/office/powerpoint/2012/main" userId="e425de3da792282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425" autoAdjust="0"/>
  </p:normalViewPr>
  <p:slideViewPr>
    <p:cSldViewPr snapToGrid="0">
      <p:cViewPr varScale="1">
        <p:scale>
          <a:sx n="60" d="100"/>
          <a:sy n="60" d="100"/>
        </p:scale>
        <p:origin x="11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52B93C-046F-44C8-9C7B-65B63044A990}" type="datetimeFigureOut">
              <a:rPr lang="es-ES" smtClean="0"/>
              <a:t>27/10/2021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9D2183-E157-4AD0-96AF-063D89AD65D7}" type="slidenum">
              <a:rPr lang="es-ES" smtClean="0"/>
              <a:t>‹Nº›</a:t>
            </a:fld>
            <a:endParaRPr lang="es-ES"/>
          </a:p>
        </p:txBody>
      </p:sp>
    </p:spTree>
    <p:extLst>
      <p:ext uri="{BB962C8B-B14F-4D97-AF65-F5344CB8AC3E}">
        <p14:creationId xmlns:p14="http://schemas.microsoft.com/office/powerpoint/2010/main" val="3695853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49D2183-E157-4AD0-96AF-063D89AD65D7}" type="slidenum">
              <a:rPr lang="es-ES" smtClean="0"/>
              <a:t>2</a:t>
            </a:fld>
            <a:endParaRPr lang="es-ES"/>
          </a:p>
        </p:txBody>
      </p:sp>
    </p:spTree>
    <p:extLst>
      <p:ext uri="{BB962C8B-B14F-4D97-AF65-F5344CB8AC3E}">
        <p14:creationId xmlns:p14="http://schemas.microsoft.com/office/powerpoint/2010/main" val="1340627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49D2183-E157-4AD0-96AF-063D89AD65D7}" type="slidenum">
              <a:rPr lang="es-ES" smtClean="0"/>
              <a:t>9</a:t>
            </a:fld>
            <a:endParaRPr lang="es-ES"/>
          </a:p>
        </p:txBody>
      </p:sp>
    </p:spTree>
    <p:extLst>
      <p:ext uri="{BB962C8B-B14F-4D97-AF65-F5344CB8AC3E}">
        <p14:creationId xmlns:p14="http://schemas.microsoft.com/office/powerpoint/2010/main" val="2866320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49D2183-E157-4AD0-96AF-063D89AD65D7}" type="slidenum">
              <a:rPr lang="es-ES" smtClean="0"/>
              <a:t>10</a:t>
            </a:fld>
            <a:endParaRPr lang="es-ES"/>
          </a:p>
        </p:txBody>
      </p:sp>
    </p:spTree>
    <p:extLst>
      <p:ext uri="{BB962C8B-B14F-4D97-AF65-F5344CB8AC3E}">
        <p14:creationId xmlns:p14="http://schemas.microsoft.com/office/powerpoint/2010/main" val="3750826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49D2183-E157-4AD0-96AF-063D89AD65D7}" type="slidenum">
              <a:rPr lang="es-ES" smtClean="0"/>
              <a:t>12</a:t>
            </a:fld>
            <a:endParaRPr lang="es-ES"/>
          </a:p>
        </p:txBody>
      </p:sp>
    </p:spTree>
    <p:extLst>
      <p:ext uri="{BB962C8B-B14F-4D97-AF65-F5344CB8AC3E}">
        <p14:creationId xmlns:p14="http://schemas.microsoft.com/office/powerpoint/2010/main" val="1418137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2368198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10/27/2021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1421903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1090580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895211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2940638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10/27/2021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197317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10/27/2021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7219252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7349148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1875048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3552724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796027F-7875-4030-9381-8BD8C4F21935}" type="datetimeFigureOut">
              <a:rPr lang="en-US" dirty="0"/>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803189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10/27/2021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3843422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10/27/2021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251831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10/27/2021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1010515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10/27/2021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883083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4509A250-FF31-4206-8172-F9D3106AACB1}" type="datetimeFigureOut">
              <a:rPr lang="en-US" dirty="0"/>
              <a:t>10/27/2021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3865582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10/27/2021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extLst>
      <p:ext uri="{BB962C8B-B14F-4D97-AF65-F5344CB8AC3E}">
        <p14:creationId xmlns:p14="http://schemas.microsoft.com/office/powerpoint/2010/main" val="356296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10/27/2021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‹Nº›</a:t>
            </a:fld>
            <a:endParaRPr lang="en-US" dirty="0"/>
          </a:p>
        </p:txBody>
      </p:sp>
    </p:spTree>
    <p:extLst>
      <p:ext uri="{BB962C8B-B14F-4D97-AF65-F5344CB8AC3E}">
        <p14:creationId xmlns:p14="http://schemas.microsoft.com/office/powerpoint/2010/main" val="345429131"/>
      </p:ext>
    </p:extLst>
  </p:cSld>
  <p:clrMap bg1="dk1" tx1="lt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8.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929285-B12D-4CF4-8F24-76FAFE9E069D}"/>
              </a:ext>
            </a:extLst>
          </p:cNvPr>
          <p:cNvSpPr>
            <a:spLocks noGrp="1"/>
          </p:cNvSpPr>
          <p:nvPr>
            <p:ph type="ctrTitle"/>
          </p:nvPr>
        </p:nvSpPr>
        <p:spPr>
          <a:xfrm>
            <a:off x="3637611" y="2037175"/>
            <a:ext cx="6808762" cy="2068864"/>
          </a:xfrm>
        </p:spPr>
        <p:txBody>
          <a:bodyPr/>
          <a:lstStyle/>
          <a:p>
            <a:r>
              <a:rPr lang="es-ES" dirty="0"/>
              <a:t>Plataformas TV Streaming</a:t>
            </a:r>
          </a:p>
        </p:txBody>
      </p:sp>
      <p:sp>
        <p:nvSpPr>
          <p:cNvPr id="3" name="Subtítulo 2">
            <a:extLst>
              <a:ext uri="{FF2B5EF4-FFF2-40B4-BE49-F238E27FC236}">
                <a16:creationId xmlns:a16="http://schemas.microsoft.com/office/drawing/2014/main" id="{B46590B4-5F84-4D22-AC01-A9EB66C8A406}"/>
              </a:ext>
            </a:extLst>
          </p:cNvPr>
          <p:cNvSpPr>
            <a:spLocks noGrp="1"/>
          </p:cNvSpPr>
          <p:nvPr>
            <p:ph type="subTitle" idx="1"/>
          </p:nvPr>
        </p:nvSpPr>
        <p:spPr>
          <a:xfrm>
            <a:off x="834684" y="5255809"/>
            <a:ext cx="2907323" cy="959655"/>
          </a:xfrm>
        </p:spPr>
        <p:txBody>
          <a:bodyPr/>
          <a:lstStyle/>
          <a:p>
            <a:r>
              <a:rPr lang="es-ES" dirty="0"/>
              <a:t>EDA</a:t>
            </a:r>
          </a:p>
          <a:p>
            <a:r>
              <a:rPr lang="es-ES" dirty="0"/>
              <a:t>Jorge Duque Pan</a:t>
            </a:r>
          </a:p>
        </p:txBody>
      </p:sp>
      <p:pic>
        <p:nvPicPr>
          <p:cNvPr id="5" name="Imagen 4">
            <a:extLst>
              <a:ext uri="{FF2B5EF4-FFF2-40B4-BE49-F238E27FC236}">
                <a16:creationId xmlns:a16="http://schemas.microsoft.com/office/drawing/2014/main" id="{58B1D599-CECE-48C2-BA09-DE309F200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0769" y="6215464"/>
            <a:ext cx="1529125" cy="305825"/>
          </a:xfrm>
          <a:prstGeom prst="rect">
            <a:avLst/>
          </a:prstGeom>
        </p:spPr>
      </p:pic>
    </p:spTree>
    <p:extLst>
      <p:ext uri="{BB962C8B-B14F-4D97-AF65-F5344CB8AC3E}">
        <p14:creationId xmlns:p14="http://schemas.microsoft.com/office/powerpoint/2010/main" val="1744693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DD5D7A-03F5-4CC1-A999-01D81A8DD543}"/>
              </a:ext>
            </a:extLst>
          </p:cNvPr>
          <p:cNvSpPr>
            <a:spLocks noGrp="1"/>
          </p:cNvSpPr>
          <p:nvPr>
            <p:ph type="title"/>
          </p:nvPr>
        </p:nvSpPr>
        <p:spPr>
          <a:xfrm>
            <a:off x="1154953" y="323556"/>
            <a:ext cx="2333835" cy="743243"/>
          </a:xfrm>
        </p:spPr>
        <p:txBody>
          <a:bodyPr/>
          <a:lstStyle/>
          <a:p>
            <a:r>
              <a:rPr lang="es-ES" sz="3600" b="1" dirty="0">
                <a:effectLst/>
                <a:latin typeface="Trebuchet MS" panose="020B0603020202020204" pitchFamily="34" charset="0"/>
                <a:ea typeface="Times New Roman" panose="02020603050405020304" pitchFamily="18" charset="0"/>
                <a:cs typeface="Times New Roman" panose="02020603050405020304" pitchFamily="18" charset="0"/>
              </a:rPr>
              <a:t>Abonados</a:t>
            </a:r>
            <a:endParaRPr lang="es-ES" sz="4400" dirty="0"/>
          </a:p>
        </p:txBody>
      </p:sp>
      <p:pic>
        <p:nvPicPr>
          <p:cNvPr id="6" name="Marcador de contenido 5">
            <a:extLst>
              <a:ext uri="{FF2B5EF4-FFF2-40B4-BE49-F238E27FC236}">
                <a16:creationId xmlns:a16="http://schemas.microsoft.com/office/drawing/2014/main" id="{ECA33BFF-7922-4F83-8A83-AC7654EDC39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70326" y="323556"/>
            <a:ext cx="1911496" cy="880765"/>
          </a:xfrm>
        </p:spPr>
      </p:pic>
      <p:sp>
        <p:nvSpPr>
          <p:cNvPr id="4" name="Marcador de texto 3">
            <a:extLst>
              <a:ext uri="{FF2B5EF4-FFF2-40B4-BE49-F238E27FC236}">
                <a16:creationId xmlns:a16="http://schemas.microsoft.com/office/drawing/2014/main" id="{49C644DA-113A-40FF-BDEF-C7749F521789}"/>
              </a:ext>
            </a:extLst>
          </p:cNvPr>
          <p:cNvSpPr>
            <a:spLocks noGrp="1"/>
          </p:cNvSpPr>
          <p:nvPr>
            <p:ph type="body" sz="half" idx="2"/>
          </p:nvPr>
        </p:nvSpPr>
        <p:spPr>
          <a:xfrm>
            <a:off x="705796" y="1456783"/>
            <a:ext cx="6329059" cy="1005820"/>
          </a:xfrm>
        </p:spPr>
        <p:txBody>
          <a:bodyPr/>
          <a:lstStyle/>
          <a:p>
            <a:r>
              <a:rPr lang="es-ES" dirty="0"/>
              <a:t>En esta gráfica podemos ver cómo ha evolucionado el número de abonados de cada modelo de acceso de TV, viendo que la TV vía IP (Streaming) es la que mayor evolución ha experimentado</a:t>
            </a:r>
          </a:p>
        </p:txBody>
      </p:sp>
      <p:pic>
        <p:nvPicPr>
          <p:cNvPr id="8" name="Marcador de contenido 7">
            <a:extLst>
              <a:ext uri="{FF2B5EF4-FFF2-40B4-BE49-F238E27FC236}">
                <a16:creationId xmlns:a16="http://schemas.microsoft.com/office/drawing/2014/main" id="{A8759CE2-03A9-40D6-BAD5-5F86F66FB39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09045" y="2465877"/>
            <a:ext cx="11590450" cy="414602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8536140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E90218-79C1-4946-9C1C-2B74D6906B89}"/>
              </a:ext>
            </a:extLst>
          </p:cNvPr>
          <p:cNvSpPr>
            <a:spLocks noGrp="1"/>
          </p:cNvSpPr>
          <p:nvPr>
            <p:ph type="title"/>
          </p:nvPr>
        </p:nvSpPr>
        <p:spPr>
          <a:xfrm>
            <a:off x="182881" y="254391"/>
            <a:ext cx="3669752" cy="1193409"/>
          </a:xfrm>
        </p:spPr>
        <p:txBody>
          <a:bodyPr/>
          <a:lstStyle/>
          <a:p>
            <a:r>
              <a:rPr lang="es-ES" sz="3600" b="1" dirty="0">
                <a:effectLst/>
                <a:latin typeface="Trebuchet MS" panose="020B0603020202020204" pitchFamily="34" charset="0"/>
                <a:ea typeface="Times New Roman" panose="02020603050405020304" pitchFamily="18" charset="0"/>
                <a:cs typeface="Times New Roman" panose="02020603050405020304" pitchFamily="18" charset="0"/>
              </a:rPr>
              <a:t>Contenido de las plataformas</a:t>
            </a:r>
            <a:endParaRPr lang="es-ES" sz="4400" dirty="0"/>
          </a:p>
        </p:txBody>
      </p:sp>
      <p:sp>
        <p:nvSpPr>
          <p:cNvPr id="4" name="Marcador de texto 3">
            <a:extLst>
              <a:ext uri="{FF2B5EF4-FFF2-40B4-BE49-F238E27FC236}">
                <a16:creationId xmlns:a16="http://schemas.microsoft.com/office/drawing/2014/main" id="{EEF05895-E7C8-4C14-84D9-731A0D4B7933}"/>
              </a:ext>
            </a:extLst>
          </p:cNvPr>
          <p:cNvSpPr>
            <a:spLocks noGrp="1"/>
          </p:cNvSpPr>
          <p:nvPr>
            <p:ph type="body" sz="half" idx="2"/>
          </p:nvPr>
        </p:nvSpPr>
        <p:spPr>
          <a:xfrm>
            <a:off x="182882" y="2152847"/>
            <a:ext cx="4598218" cy="3429806"/>
          </a:xfrm>
        </p:spPr>
        <p:txBody>
          <a:bodyPr>
            <a:normAutofit fontScale="92500"/>
          </a:bodyPr>
          <a:lstStyle/>
          <a:p>
            <a:r>
              <a:rPr lang="es-ES" sz="1800" dirty="0"/>
              <a:t>Los contenidos de las plataformas no sólo es de producción propia. Amazon tiene mucho contenido que ha adquirido a otras productoras y tiene varios </a:t>
            </a:r>
            <a:r>
              <a:rPr lang="es-ES" sz="1800" dirty="0" err="1"/>
              <a:t>realities</a:t>
            </a:r>
            <a:r>
              <a:rPr lang="es-ES" sz="1800" dirty="0"/>
              <a:t>.</a:t>
            </a:r>
          </a:p>
          <a:p>
            <a:endParaRPr lang="es-ES" sz="1800" dirty="0"/>
          </a:p>
          <a:p>
            <a:r>
              <a:rPr lang="es-ES" sz="1800" dirty="0"/>
              <a:t>La mayoría de producciones son series.</a:t>
            </a:r>
          </a:p>
          <a:p>
            <a:endParaRPr lang="es-ES" sz="1800" dirty="0"/>
          </a:p>
          <a:p>
            <a:r>
              <a:rPr lang="es-ES" sz="1800" dirty="0"/>
              <a:t>Las mayores producciones son de Netflix aunque Disney puede superarle si incluye todo su catálogo de producciones</a:t>
            </a:r>
          </a:p>
        </p:txBody>
      </p:sp>
      <p:pic>
        <p:nvPicPr>
          <p:cNvPr id="10" name="Marcador de contenido 9">
            <a:extLst>
              <a:ext uri="{FF2B5EF4-FFF2-40B4-BE49-F238E27FC236}">
                <a16:creationId xmlns:a16="http://schemas.microsoft.com/office/drawing/2014/main" id="{7AF636D9-604E-414D-B637-37A8C6628F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3322" y="1889010"/>
            <a:ext cx="6455237" cy="4937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88075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131646-7171-488E-934B-63BADED1AAAA}"/>
              </a:ext>
            </a:extLst>
          </p:cNvPr>
          <p:cNvSpPr>
            <a:spLocks noGrp="1"/>
          </p:cNvSpPr>
          <p:nvPr>
            <p:ph type="title"/>
          </p:nvPr>
        </p:nvSpPr>
        <p:spPr>
          <a:xfrm>
            <a:off x="154744" y="281353"/>
            <a:ext cx="4119919" cy="799513"/>
          </a:xfrm>
        </p:spPr>
        <p:txBody>
          <a:bodyPr/>
          <a:lstStyle/>
          <a:p>
            <a:r>
              <a:rPr lang="es-ES" sz="3200" b="1" dirty="0">
                <a:effectLst/>
                <a:latin typeface="Trebuchet MS" panose="020B0603020202020204" pitchFamily="34" charset="0"/>
                <a:ea typeface="Times New Roman" panose="02020603050405020304" pitchFamily="18" charset="0"/>
                <a:cs typeface="Times New Roman" panose="02020603050405020304" pitchFamily="18" charset="0"/>
              </a:rPr>
              <a:t>Consumo de TV</a:t>
            </a:r>
            <a:endParaRPr lang="es-ES" sz="4000" dirty="0"/>
          </a:p>
        </p:txBody>
      </p:sp>
      <p:pic>
        <p:nvPicPr>
          <p:cNvPr id="6" name="Marcador de contenido 5">
            <a:extLst>
              <a:ext uri="{FF2B5EF4-FFF2-40B4-BE49-F238E27FC236}">
                <a16:creationId xmlns:a16="http://schemas.microsoft.com/office/drawing/2014/main" id="{089745FC-7082-471A-90E9-CBCBB71C3E6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18499" y="1573393"/>
            <a:ext cx="12732897" cy="455469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Marcador de texto 3">
            <a:extLst>
              <a:ext uri="{FF2B5EF4-FFF2-40B4-BE49-F238E27FC236}">
                <a16:creationId xmlns:a16="http://schemas.microsoft.com/office/drawing/2014/main" id="{065FF9C9-0928-4409-94F6-042F40A92594}"/>
              </a:ext>
            </a:extLst>
          </p:cNvPr>
          <p:cNvSpPr>
            <a:spLocks noGrp="1"/>
          </p:cNvSpPr>
          <p:nvPr>
            <p:ph type="body" sz="half" idx="2"/>
          </p:nvPr>
        </p:nvSpPr>
        <p:spPr>
          <a:xfrm>
            <a:off x="4717145" y="281354"/>
            <a:ext cx="5214645" cy="1617784"/>
          </a:xfrm>
        </p:spPr>
        <p:txBody>
          <a:bodyPr>
            <a:normAutofit/>
          </a:bodyPr>
          <a:lstStyle/>
          <a:p>
            <a:r>
              <a:rPr lang="es-ES" sz="1800" dirty="0"/>
              <a:t>El consumo de TV por persona ha tenido variaciones a lo largo del tiempo y el pico más alto coincide con el comienzo del confinamiento en la pandemia.</a:t>
            </a:r>
          </a:p>
        </p:txBody>
      </p:sp>
      <p:cxnSp>
        <p:nvCxnSpPr>
          <p:cNvPr id="10" name="Conector recto de flecha 9">
            <a:extLst>
              <a:ext uri="{FF2B5EF4-FFF2-40B4-BE49-F238E27FC236}">
                <a16:creationId xmlns:a16="http://schemas.microsoft.com/office/drawing/2014/main" id="{20250198-E765-4E57-B997-A6CFB4DEC7C1}"/>
              </a:ext>
            </a:extLst>
          </p:cNvPr>
          <p:cNvCxnSpPr/>
          <p:nvPr/>
        </p:nvCxnSpPr>
        <p:spPr>
          <a:xfrm>
            <a:off x="3075694" y="1899138"/>
            <a:ext cx="1641451" cy="9249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Coronavirus Icono Rojo - Gráficos vectoriales gratis en Pixabay">
            <a:extLst>
              <a:ext uri="{FF2B5EF4-FFF2-40B4-BE49-F238E27FC236}">
                <a16:creationId xmlns:a16="http://schemas.microsoft.com/office/drawing/2014/main" id="{7DAF9A4C-6008-487F-80EB-10BC81699F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6250" y="2598420"/>
            <a:ext cx="451338" cy="451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39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E36E04-4CA9-4C71-89E3-1AF5FFB6B37F}"/>
              </a:ext>
            </a:extLst>
          </p:cNvPr>
          <p:cNvSpPr>
            <a:spLocks noGrp="1"/>
          </p:cNvSpPr>
          <p:nvPr>
            <p:ph type="title"/>
          </p:nvPr>
        </p:nvSpPr>
        <p:spPr>
          <a:xfrm>
            <a:off x="77115" y="168812"/>
            <a:ext cx="5556738" cy="928468"/>
          </a:xfrm>
        </p:spPr>
        <p:txBody>
          <a:bodyPr/>
          <a:lstStyle/>
          <a:p>
            <a:r>
              <a:rPr lang="es-ES" sz="3200" b="1" dirty="0">
                <a:effectLst/>
                <a:latin typeface="Trebuchet MS" panose="020B0603020202020204" pitchFamily="34" charset="0"/>
                <a:ea typeface="Times New Roman" panose="02020603050405020304" pitchFamily="18" charset="0"/>
                <a:cs typeface="Times New Roman" panose="02020603050405020304" pitchFamily="18" charset="0"/>
              </a:rPr>
              <a:t>Plataformas convencionales Vs Streaming</a:t>
            </a:r>
            <a:endParaRPr lang="es-ES" sz="4000" dirty="0"/>
          </a:p>
        </p:txBody>
      </p:sp>
      <p:pic>
        <p:nvPicPr>
          <p:cNvPr id="6" name="Marcador de contenido 5">
            <a:extLst>
              <a:ext uri="{FF2B5EF4-FFF2-40B4-BE49-F238E27FC236}">
                <a16:creationId xmlns:a16="http://schemas.microsoft.com/office/drawing/2014/main" id="{83E81E65-16EF-4B92-A1B3-C52566750A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860" y="2099130"/>
            <a:ext cx="7420965" cy="430167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4" name="Marcador de texto 3">
            <a:extLst>
              <a:ext uri="{FF2B5EF4-FFF2-40B4-BE49-F238E27FC236}">
                <a16:creationId xmlns:a16="http://schemas.microsoft.com/office/drawing/2014/main" id="{05FA3A9F-6B62-4176-8FAC-2C632E7E9403}"/>
              </a:ext>
            </a:extLst>
          </p:cNvPr>
          <p:cNvSpPr>
            <a:spLocks noGrp="1"/>
          </p:cNvSpPr>
          <p:nvPr>
            <p:ph type="body" sz="half" idx="2"/>
          </p:nvPr>
        </p:nvSpPr>
        <p:spPr>
          <a:xfrm>
            <a:off x="7061982" y="1969477"/>
            <a:ext cx="5130018" cy="4431323"/>
          </a:xfrm>
        </p:spPr>
        <p:txBody>
          <a:bodyPr>
            <a:normAutofit lnSpcReduction="10000"/>
          </a:bodyPr>
          <a:lstStyle/>
          <a:p>
            <a:r>
              <a:rPr lang="es-ES" sz="2400" dirty="0"/>
              <a:t>Las plataformas tradicionales de agregación de canales (TV por Cable o Satélite) se han visto afectadas por el aumento de las nuevas plataformas viendo que su número de abonados ha disminuido en casi 3 puntos. </a:t>
            </a:r>
          </a:p>
          <a:p>
            <a:r>
              <a:rPr lang="es-ES" sz="2400" dirty="0"/>
              <a:t>Las campañas para que los clientes tengan los servicios de TV son bastante agresivas llegando hasta regalar estos servicios.</a:t>
            </a:r>
          </a:p>
        </p:txBody>
      </p:sp>
    </p:spTree>
    <p:extLst>
      <p:ext uri="{BB962C8B-B14F-4D97-AF65-F5344CB8AC3E}">
        <p14:creationId xmlns:p14="http://schemas.microsoft.com/office/powerpoint/2010/main" val="276646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FA4ED6-F489-4CB7-9BB0-FD93BBAFE72C}"/>
              </a:ext>
            </a:extLst>
          </p:cNvPr>
          <p:cNvSpPr>
            <a:spLocks noGrp="1"/>
          </p:cNvSpPr>
          <p:nvPr>
            <p:ph type="title"/>
          </p:nvPr>
        </p:nvSpPr>
        <p:spPr>
          <a:xfrm>
            <a:off x="224511" y="291700"/>
            <a:ext cx="3401064" cy="1082842"/>
          </a:xfrm>
        </p:spPr>
        <p:txBody>
          <a:bodyPr/>
          <a:lstStyle/>
          <a:p>
            <a:r>
              <a:rPr lang="es-ES" sz="3200" b="1" dirty="0"/>
              <a:t>Evolución de la Audiencia TV</a:t>
            </a:r>
          </a:p>
        </p:txBody>
      </p:sp>
      <p:pic>
        <p:nvPicPr>
          <p:cNvPr id="6" name="Marcador de contenido 5">
            <a:extLst>
              <a:ext uri="{FF2B5EF4-FFF2-40B4-BE49-F238E27FC236}">
                <a16:creationId xmlns:a16="http://schemas.microsoft.com/office/drawing/2014/main" id="{CF5BDAD7-AAC5-4FC3-9EB9-06BBC7C6E3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516" y="1556084"/>
            <a:ext cx="10764084" cy="501021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734733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27833A-1010-4263-A6C0-DD9BF13AE6CD}"/>
              </a:ext>
            </a:extLst>
          </p:cNvPr>
          <p:cNvSpPr>
            <a:spLocks noGrp="1"/>
          </p:cNvSpPr>
          <p:nvPr>
            <p:ph type="title"/>
          </p:nvPr>
        </p:nvSpPr>
        <p:spPr>
          <a:xfrm>
            <a:off x="142079" y="182878"/>
            <a:ext cx="3401064" cy="841717"/>
          </a:xfrm>
        </p:spPr>
        <p:txBody>
          <a:bodyPr/>
          <a:lstStyle/>
          <a:p>
            <a:r>
              <a:rPr lang="es-ES" sz="4000" b="1" dirty="0">
                <a:effectLst/>
                <a:latin typeface="Trebuchet MS" panose="020B0603020202020204" pitchFamily="34" charset="0"/>
                <a:ea typeface="Times New Roman" panose="02020603050405020304" pitchFamily="18" charset="0"/>
                <a:cs typeface="Times New Roman" panose="02020603050405020304" pitchFamily="18" charset="0"/>
              </a:rPr>
              <a:t>Publicidad</a:t>
            </a:r>
            <a:endParaRPr lang="es-ES" sz="4800" dirty="0"/>
          </a:p>
        </p:txBody>
      </p:sp>
      <p:pic>
        <p:nvPicPr>
          <p:cNvPr id="6" name="Marcador de contenido 5">
            <a:extLst>
              <a:ext uri="{FF2B5EF4-FFF2-40B4-BE49-F238E27FC236}">
                <a16:creationId xmlns:a16="http://schemas.microsoft.com/office/drawing/2014/main" id="{11C0EDFC-1BE2-4090-9C85-11797D6FE2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9305" y="1326143"/>
            <a:ext cx="9596035" cy="34326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Marcador de texto 3">
            <a:extLst>
              <a:ext uri="{FF2B5EF4-FFF2-40B4-BE49-F238E27FC236}">
                <a16:creationId xmlns:a16="http://schemas.microsoft.com/office/drawing/2014/main" id="{8888DDE9-0BD9-4472-AA37-9783F13341AA}"/>
              </a:ext>
            </a:extLst>
          </p:cNvPr>
          <p:cNvSpPr>
            <a:spLocks noGrp="1"/>
          </p:cNvSpPr>
          <p:nvPr>
            <p:ph type="body" sz="half" idx="2"/>
          </p:nvPr>
        </p:nvSpPr>
        <p:spPr>
          <a:xfrm>
            <a:off x="142079" y="4768366"/>
            <a:ext cx="3825009" cy="1892689"/>
          </a:xfrm>
        </p:spPr>
        <p:txBody>
          <a:bodyPr/>
          <a:lstStyle/>
          <a:p>
            <a:r>
              <a:rPr lang="es-ES" dirty="0"/>
              <a:t>La inversión publicitaria ha mermado considerablemente en TV. </a:t>
            </a:r>
          </a:p>
          <a:p>
            <a:endParaRPr lang="es-ES" dirty="0"/>
          </a:p>
          <a:p>
            <a:r>
              <a:rPr lang="es-ES" dirty="0"/>
              <a:t>Se puede ver en esta gráfica que en Abril de 2020 bajó hasta los 80K€ de inversión, mientras que en ese mismo mes del 2019 estaba por los 160K€</a:t>
            </a:r>
          </a:p>
        </p:txBody>
      </p:sp>
    </p:spTree>
    <p:extLst>
      <p:ext uri="{BB962C8B-B14F-4D97-AF65-F5344CB8AC3E}">
        <p14:creationId xmlns:p14="http://schemas.microsoft.com/office/powerpoint/2010/main" val="185275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B6A3811-A4A4-46B9-BB59-C6830CBFBC17}"/>
              </a:ext>
            </a:extLst>
          </p:cNvPr>
          <p:cNvSpPr>
            <a:spLocks noGrp="1"/>
          </p:cNvSpPr>
          <p:nvPr>
            <p:ph idx="1"/>
          </p:nvPr>
        </p:nvSpPr>
        <p:spPr>
          <a:xfrm>
            <a:off x="-1" y="225084"/>
            <a:ext cx="8683067" cy="1590188"/>
          </a:xfrm>
        </p:spPr>
        <p:txBody>
          <a:bodyPr>
            <a:normAutofit/>
          </a:bodyPr>
          <a:lstStyle/>
          <a:p>
            <a:pPr>
              <a:lnSpc>
                <a:spcPct val="110000"/>
              </a:lnSpc>
              <a:spcAft>
                <a:spcPts val="600"/>
              </a:spcAft>
              <a:buFont typeface="Wingdings" panose="05000000000000000000" pitchFamily="2" charset="2"/>
              <a:buChar char="Ø"/>
            </a:pPr>
            <a:r>
              <a:rPr lang="es-ES" sz="1800" dirty="0">
                <a:effectLst/>
                <a:latin typeface="Trebuchet MS" panose="020B0603020202020204" pitchFamily="34" charset="0"/>
                <a:ea typeface="Times New Roman" panose="02020603050405020304" pitchFamily="18" charset="0"/>
                <a:cs typeface="Times New Roman" panose="02020603050405020304" pitchFamily="18" charset="0"/>
              </a:rPr>
              <a:t>Podremos sacar una conclusión principal, las plataformas han llegado para quedarse, eso es indiscutible, aunque haya otros sectores que se han visto afectados.</a:t>
            </a:r>
          </a:p>
          <a:p>
            <a:endParaRPr lang="es-ES" dirty="0"/>
          </a:p>
        </p:txBody>
      </p:sp>
      <p:pic>
        <p:nvPicPr>
          <p:cNvPr id="6148" name="Picture 4" descr="5. Conclusiones - Portafolio Claudia España UMG">
            <a:extLst>
              <a:ext uri="{FF2B5EF4-FFF2-40B4-BE49-F238E27FC236}">
                <a16:creationId xmlns:a16="http://schemas.microsoft.com/office/drawing/2014/main" id="{5AFE741E-A054-4204-90CF-833B3465A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3067" y="1280159"/>
            <a:ext cx="3269782" cy="159018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5D6084C9-916A-4D77-BCE9-3EEDF2C0D6B2}"/>
              </a:ext>
            </a:extLst>
          </p:cNvPr>
          <p:cNvSpPr txBox="1"/>
          <p:nvPr/>
        </p:nvSpPr>
        <p:spPr>
          <a:xfrm>
            <a:off x="239151" y="1327094"/>
            <a:ext cx="8443915" cy="1746568"/>
          </a:xfrm>
          <a:prstGeom prst="rect">
            <a:avLst/>
          </a:prstGeom>
          <a:noFill/>
        </p:spPr>
        <p:txBody>
          <a:bodyPr wrap="square">
            <a:spAutoFit/>
          </a:bodyPr>
          <a:lstStyle/>
          <a:p>
            <a:pPr>
              <a:lnSpc>
                <a:spcPct val="110000"/>
              </a:lnSpc>
              <a:spcAft>
                <a:spcPts val="600"/>
              </a:spcAft>
            </a:pPr>
            <a:endParaRPr lang="es-ES" sz="1800" dirty="0">
              <a:effectLst/>
              <a:latin typeface="Trebuchet MS" panose="020B0603020202020204" pitchFamily="34" charset="0"/>
              <a:ea typeface="Times New Roman" panose="02020603050405020304" pitchFamily="18" charset="0"/>
              <a:cs typeface="Times New Roman" panose="02020603050405020304" pitchFamily="18" charset="0"/>
            </a:endParaRPr>
          </a:p>
          <a:p>
            <a:pPr marL="285750" indent="-285750">
              <a:lnSpc>
                <a:spcPct val="110000"/>
              </a:lnSpc>
              <a:spcAft>
                <a:spcPts val="600"/>
              </a:spcAft>
              <a:buFont typeface="Wingdings" panose="05000000000000000000" pitchFamily="2" charset="2"/>
              <a:buChar char="Ø"/>
            </a:pPr>
            <a:r>
              <a:rPr lang="es-ES" sz="1800" dirty="0">
                <a:effectLst/>
                <a:latin typeface="Trebuchet MS" panose="020B0603020202020204" pitchFamily="34" charset="0"/>
                <a:ea typeface="Times New Roman" panose="02020603050405020304" pitchFamily="18" charset="0"/>
                <a:cs typeface="Times New Roman" panose="02020603050405020304" pitchFamily="18" charset="0"/>
              </a:rPr>
              <a:t>El sector que más se ha visto afectado es el de la TV convencional ya que sobreviven gracias a la publicidad y debido a la bajada de audiencia se ha invertido menos en publicidad en la TV convencional.</a:t>
            </a:r>
          </a:p>
          <a:p>
            <a:pPr>
              <a:lnSpc>
                <a:spcPct val="110000"/>
              </a:lnSpc>
              <a:spcAft>
                <a:spcPts val="600"/>
              </a:spcAft>
            </a:pPr>
            <a:endParaRPr lang="es-ES" sz="1800" dirty="0">
              <a:effectLst/>
              <a:latin typeface="Trebuchet MS" panose="020B0603020202020204" pitchFamily="34" charset="0"/>
              <a:ea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5BB505AD-7244-43AE-8FB5-AEBD85945F4A}"/>
              </a:ext>
            </a:extLst>
          </p:cNvPr>
          <p:cNvSpPr txBox="1"/>
          <p:nvPr/>
        </p:nvSpPr>
        <p:spPr>
          <a:xfrm>
            <a:off x="538073" y="3276043"/>
            <a:ext cx="9039064" cy="1592680"/>
          </a:xfrm>
          <a:prstGeom prst="rect">
            <a:avLst/>
          </a:prstGeom>
          <a:noFill/>
        </p:spPr>
        <p:txBody>
          <a:bodyPr wrap="square">
            <a:spAutoFit/>
          </a:bodyPr>
          <a:lstStyle/>
          <a:p>
            <a:pPr marL="285750" indent="-285750">
              <a:lnSpc>
                <a:spcPct val="110000"/>
              </a:lnSpc>
              <a:spcAft>
                <a:spcPts val="600"/>
              </a:spcAft>
              <a:buFont typeface="Wingdings" panose="05000000000000000000" pitchFamily="2" charset="2"/>
              <a:buChar char="Ø"/>
            </a:pPr>
            <a:r>
              <a:rPr lang="es-ES" sz="1800" dirty="0">
                <a:effectLst/>
                <a:latin typeface="Trebuchet MS" panose="020B0603020202020204" pitchFamily="34" charset="0"/>
                <a:ea typeface="Times New Roman" panose="02020603050405020304" pitchFamily="18" charset="0"/>
                <a:cs typeface="Times New Roman" panose="02020603050405020304" pitchFamily="18" charset="0"/>
              </a:rPr>
              <a:t>Gracias a las plataformas de TV en Streaming y a los contenidos ya sean propios o no, se ha logrado que una serie coreana sea la más vista en Netflix España desde hace casi un mes. Antes de la llegada de estas plataformas no podríamos ni imaginar ver una serie coreana, ningún “buscador” de contenidos de los grandes canales de TV se hubiera plateado comprar los derechos para emitirla en TV.</a:t>
            </a:r>
          </a:p>
        </p:txBody>
      </p:sp>
      <p:sp>
        <p:nvSpPr>
          <p:cNvPr id="9" name="CuadroTexto 8">
            <a:extLst>
              <a:ext uri="{FF2B5EF4-FFF2-40B4-BE49-F238E27FC236}">
                <a16:creationId xmlns:a16="http://schemas.microsoft.com/office/drawing/2014/main" id="{E5586A7D-62DD-4FE0-856B-70D19C3264B4}"/>
              </a:ext>
            </a:extLst>
          </p:cNvPr>
          <p:cNvSpPr txBox="1"/>
          <p:nvPr/>
        </p:nvSpPr>
        <p:spPr>
          <a:xfrm>
            <a:off x="1330014" y="5071104"/>
            <a:ext cx="10206402" cy="1287981"/>
          </a:xfrm>
          <a:prstGeom prst="rect">
            <a:avLst/>
          </a:prstGeom>
          <a:noFill/>
        </p:spPr>
        <p:txBody>
          <a:bodyPr wrap="square">
            <a:spAutoFit/>
          </a:bodyPr>
          <a:lstStyle/>
          <a:p>
            <a:pPr marL="285750" indent="-285750">
              <a:lnSpc>
                <a:spcPct val="110000"/>
              </a:lnSpc>
              <a:spcAft>
                <a:spcPts val="600"/>
              </a:spcAft>
              <a:buFont typeface="Wingdings" panose="05000000000000000000" pitchFamily="2" charset="2"/>
              <a:buChar char="Ø"/>
            </a:pPr>
            <a:r>
              <a:rPr lang="es-ES" sz="1800" dirty="0">
                <a:effectLst/>
                <a:latin typeface="Trebuchet MS" panose="020B0603020202020204" pitchFamily="34" charset="0"/>
                <a:ea typeface="Times New Roman" panose="02020603050405020304" pitchFamily="18" charset="0"/>
                <a:cs typeface="Times New Roman" panose="02020603050405020304" pitchFamily="18" charset="0"/>
              </a:rPr>
              <a:t>A mi manera de ver, las plataformas de TV han venido para dar más calidad a los minutos de TV que consumimos, nos hemos olvidado de tiempo interminable de publicidad, aunque eso haya sido en detrimento del sector publicitario. Ahora vemos lo que queremos ver, cuando lo “podemos” ver y si no nos gusta, le damos al stop y lo eliminamos de nuestra vista.</a:t>
            </a:r>
          </a:p>
        </p:txBody>
      </p:sp>
    </p:spTree>
    <p:extLst>
      <p:ext uri="{BB962C8B-B14F-4D97-AF65-F5344CB8AC3E}">
        <p14:creationId xmlns:p14="http://schemas.microsoft.com/office/powerpoint/2010/main" val="315621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FF431C-3AB3-4994-ACF0-CB3A24B3296F}"/>
              </a:ext>
            </a:extLst>
          </p:cNvPr>
          <p:cNvSpPr>
            <a:spLocks noGrp="1"/>
          </p:cNvSpPr>
          <p:nvPr>
            <p:ph type="title"/>
          </p:nvPr>
        </p:nvSpPr>
        <p:spPr>
          <a:xfrm>
            <a:off x="128011" y="295421"/>
            <a:ext cx="3401064" cy="743243"/>
          </a:xfrm>
        </p:spPr>
        <p:txBody>
          <a:bodyPr/>
          <a:lstStyle/>
          <a:p>
            <a:r>
              <a:rPr lang="es-ES" sz="4400" dirty="0"/>
              <a:t>Bibliografía</a:t>
            </a:r>
            <a:endParaRPr lang="es-ES" dirty="0"/>
          </a:p>
        </p:txBody>
      </p:sp>
      <p:pic>
        <p:nvPicPr>
          <p:cNvPr id="2050" name="Picture 2" descr="Epdata - Home | Facebook">
            <a:extLst>
              <a:ext uri="{FF2B5EF4-FFF2-40B4-BE49-F238E27FC236}">
                <a16:creationId xmlns:a16="http://schemas.microsoft.com/office/drawing/2014/main" id="{239BEC08-FF5D-4513-8C13-6686B51F3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868" y="1274958"/>
            <a:ext cx="3181350" cy="14382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Qué es y cómo funciona Wikipedia? | Think different">
            <a:extLst>
              <a:ext uri="{FF2B5EF4-FFF2-40B4-BE49-F238E27FC236}">
                <a16:creationId xmlns:a16="http://schemas.microsoft.com/office/drawing/2014/main" id="{78029F71-A732-4490-B58A-9FD9D808D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3616" y="1994095"/>
            <a:ext cx="2766642" cy="15562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2C5612E-8113-4BA1-AE63-4343B49B61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159" y="3985532"/>
            <a:ext cx="3810000" cy="12001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ogo Forbes: la historia y el significado del logotipo, la marca y el  símbolo. | png, vector">
            <a:extLst>
              <a:ext uri="{FF2B5EF4-FFF2-40B4-BE49-F238E27FC236}">
                <a16:creationId xmlns:a16="http://schemas.microsoft.com/office/drawing/2014/main" id="{8F251209-546B-40A1-893A-6364F9D13D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793" y="3700672"/>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Giztele, tu blog y buscador de televisores.">
            <a:extLst>
              <a:ext uri="{FF2B5EF4-FFF2-40B4-BE49-F238E27FC236}">
                <a16:creationId xmlns:a16="http://schemas.microsoft.com/office/drawing/2014/main" id="{87888A6F-98DD-4611-A418-F097471675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5973" y="670120"/>
            <a:ext cx="2781300" cy="13239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GQ España. Revista de tendencias, moda, actualidad y estilo de vida | GQ  España">
            <a:extLst>
              <a:ext uri="{FF2B5EF4-FFF2-40B4-BE49-F238E27FC236}">
                <a16:creationId xmlns:a16="http://schemas.microsoft.com/office/drawing/2014/main" id="{25D83DC6-D044-4697-A3B8-3702EF08ED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56688" y="5086350"/>
            <a:ext cx="18002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441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8418A5-769E-449A-8A0A-26DD43A05269}"/>
              </a:ext>
            </a:extLst>
          </p:cNvPr>
          <p:cNvSpPr>
            <a:spLocks noGrp="1"/>
          </p:cNvSpPr>
          <p:nvPr>
            <p:ph type="title"/>
          </p:nvPr>
        </p:nvSpPr>
        <p:spPr>
          <a:xfrm>
            <a:off x="4193574" y="1716257"/>
            <a:ext cx="1700790" cy="1221545"/>
          </a:xfrm>
        </p:spPr>
        <p:txBody>
          <a:bodyPr/>
          <a:lstStyle/>
          <a:p>
            <a:r>
              <a:rPr lang="es-ES" sz="7200" b="1" dirty="0"/>
              <a:t>FIN</a:t>
            </a:r>
            <a:endParaRPr lang="es-ES" b="1" dirty="0"/>
          </a:p>
        </p:txBody>
      </p:sp>
      <p:sp>
        <p:nvSpPr>
          <p:cNvPr id="4" name="Marcador de texto 3">
            <a:extLst>
              <a:ext uri="{FF2B5EF4-FFF2-40B4-BE49-F238E27FC236}">
                <a16:creationId xmlns:a16="http://schemas.microsoft.com/office/drawing/2014/main" id="{6E727465-F061-4A04-A021-12E43630188B}"/>
              </a:ext>
            </a:extLst>
          </p:cNvPr>
          <p:cNvSpPr>
            <a:spLocks noGrp="1"/>
          </p:cNvSpPr>
          <p:nvPr>
            <p:ph type="body" sz="half" idx="2"/>
          </p:nvPr>
        </p:nvSpPr>
        <p:spPr>
          <a:xfrm>
            <a:off x="1154953" y="4135902"/>
            <a:ext cx="9142598" cy="1392701"/>
          </a:xfrm>
        </p:spPr>
        <p:txBody>
          <a:bodyPr>
            <a:normAutofit fontScale="92500"/>
          </a:bodyPr>
          <a:lstStyle/>
          <a:p>
            <a:r>
              <a:rPr lang="es-ES" sz="5400" b="1" dirty="0"/>
              <a:t>GRACIAS POR SU ATENCIÓN</a:t>
            </a:r>
          </a:p>
        </p:txBody>
      </p:sp>
    </p:spTree>
    <p:extLst>
      <p:ext uri="{BB962C8B-B14F-4D97-AF65-F5344CB8AC3E}">
        <p14:creationId xmlns:p14="http://schemas.microsoft.com/office/powerpoint/2010/main" val="3108697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239A30-E3F6-41A4-A793-AC1ABF3A578D}"/>
              </a:ext>
            </a:extLst>
          </p:cNvPr>
          <p:cNvSpPr>
            <a:spLocks noGrp="1"/>
          </p:cNvSpPr>
          <p:nvPr>
            <p:ph type="title"/>
          </p:nvPr>
        </p:nvSpPr>
        <p:spPr>
          <a:xfrm>
            <a:off x="646111" y="452718"/>
            <a:ext cx="9404723" cy="799307"/>
          </a:xfrm>
        </p:spPr>
        <p:txBody>
          <a:bodyPr/>
          <a:lstStyle/>
          <a:p>
            <a:r>
              <a:rPr lang="es-ES" dirty="0"/>
              <a:t>Análisis Exploratorio de Datos</a:t>
            </a:r>
          </a:p>
        </p:txBody>
      </p:sp>
      <p:pic>
        <p:nvPicPr>
          <p:cNvPr id="9" name="Marcador de contenido 8">
            <a:extLst>
              <a:ext uri="{FF2B5EF4-FFF2-40B4-BE49-F238E27FC236}">
                <a16:creationId xmlns:a16="http://schemas.microsoft.com/office/drawing/2014/main" id="{7578546F-D0D2-4613-BB48-758663A5A9A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93035" y="2145618"/>
            <a:ext cx="7083962" cy="3744166"/>
          </a:xfrm>
        </p:spPr>
      </p:pic>
    </p:spTree>
    <p:extLst>
      <p:ext uri="{BB962C8B-B14F-4D97-AF65-F5344CB8AC3E}">
        <p14:creationId xmlns:p14="http://schemas.microsoft.com/office/powerpoint/2010/main" val="117040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4A6361-F69D-4138-B1B3-8FC2B105C1CF}"/>
              </a:ext>
            </a:extLst>
          </p:cNvPr>
          <p:cNvSpPr>
            <a:spLocks noGrp="1"/>
          </p:cNvSpPr>
          <p:nvPr>
            <p:ph type="title"/>
          </p:nvPr>
        </p:nvSpPr>
        <p:spPr>
          <a:xfrm>
            <a:off x="646111" y="452718"/>
            <a:ext cx="9404723" cy="1010322"/>
          </a:xfrm>
        </p:spPr>
        <p:txBody>
          <a:bodyPr/>
          <a:lstStyle/>
          <a:p>
            <a:r>
              <a:rPr lang="es-ES" dirty="0"/>
              <a:t>Plataformas TV</a:t>
            </a:r>
          </a:p>
        </p:txBody>
      </p:sp>
      <p:sp>
        <p:nvSpPr>
          <p:cNvPr id="3" name="Marcador de contenido 2">
            <a:extLst>
              <a:ext uri="{FF2B5EF4-FFF2-40B4-BE49-F238E27FC236}">
                <a16:creationId xmlns:a16="http://schemas.microsoft.com/office/drawing/2014/main" id="{918CCAE1-43EB-401E-8C01-A6807644C467}"/>
              </a:ext>
            </a:extLst>
          </p:cNvPr>
          <p:cNvSpPr>
            <a:spLocks noGrp="1"/>
          </p:cNvSpPr>
          <p:nvPr>
            <p:ph idx="1"/>
          </p:nvPr>
        </p:nvSpPr>
        <p:spPr>
          <a:xfrm>
            <a:off x="646111" y="1603739"/>
            <a:ext cx="8946541" cy="818619"/>
          </a:xfrm>
        </p:spPr>
        <p:txBody>
          <a:bodyPr/>
          <a:lstStyle/>
          <a:p>
            <a:pPr>
              <a:buFont typeface="Wingdings" panose="05000000000000000000" pitchFamily="2" charset="2"/>
              <a:buChar char="Ø"/>
            </a:pPr>
            <a:r>
              <a:rPr lang="es-ES" dirty="0"/>
              <a:t>Analizaremos las principales plataformas en Streaming que tenemos en este momento y que han impulsado la TV en este sector.</a:t>
            </a:r>
          </a:p>
          <a:p>
            <a:endParaRPr lang="es-ES" dirty="0"/>
          </a:p>
        </p:txBody>
      </p:sp>
      <p:sp>
        <p:nvSpPr>
          <p:cNvPr id="5" name="CuadroTexto 4">
            <a:extLst>
              <a:ext uri="{FF2B5EF4-FFF2-40B4-BE49-F238E27FC236}">
                <a16:creationId xmlns:a16="http://schemas.microsoft.com/office/drawing/2014/main" id="{D8160D55-A619-4B46-9754-084D86E188BB}"/>
              </a:ext>
            </a:extLst>
          </p:cNvPr>
          <p:cNvSpPr txBox="1"/>
          <p:nvPr/>
        </p:nvSpPr>
        <p:spPr>
          <a:xfrm>
            <a:off x="1010652" y="2652537"/>
            <a:ext cx="6096000" cy="923330"/>
          </a:xfrm>
          <a:prstGeom prst="rect">
            <a:avLst/>
          </a:prstGeom>
          <a:noFill/>
        </p:spPr>
        <p:txBody>
          <a:bodyPr wrap="square">
            <a:spAutoFit/>
          </a:bodyPr>
          <a:lstStyle/>
          <a:p>
            <a:pPr marL="285750" indent="-285750">
              <a:buFont typeface="Wingdings" panose="05000000000000000000" pitchFamily="2" charset="2"/>
              <a:buChar char="Ø"/>
            </a:pPr>
            <a:r>
              <a:rPr lang="es-ES" dirty="0"/>
              <a:t>Intentaremos dar respuestas a las consecuencias que la proliferación de estas plataformas han tenido para nuestra vida diaria.</a:t>
            </a:r>
          </a:p>
        </p:txBody>
      </p:sp>
      <p:sp>
        <p:nvSpPr>
          <p:cNvPr id="7" name="CuadroTexto 6">
            <a:extLst>
              <a:ext uri="{FF2B5EF4-FFF2-40B4-BE49-F238E27FC236}">
                <a16:creationId xmlns:a16="http://schemas.microsoft.com/office/drawing/2014/main" id="{B7287C98-50F1-4824-B0FA-6331600228D2}"/>
              </a:ext>
            </a:extLst>
          </p:cNvPr>
          <p:cNvSpPr txBox="1"/>
          <p:nvPr/>
        </p:nvSpPr>
        <p:spPr>
          <a:xfrm>
            <a:off x="2071381" y="4884929"/>
            <a:ext cx="6096000" cy="369332"/>
          </a:xfrm>
          <a:prstGeom prst="rect">
            <a:avLst/>
          </a:prstGeom>
          <a:noFill/>
        </p:spPr>
        <p:txBody>
          <a:bodyPr wrap="square">
            <a:spAutoFit/>
          </a:bodyPr>
          <a:lstStyle/>
          <a:p>
            <a:r>
              <a:rPr lang="es-ES" dirty="0"/>
              <a:t>Veremos al volumen de contenidos</a:t>
            </a:r>
          </a:p>
        </p:txBody>
      </p:sp>
    </p:spTree>
    <p:extLst>
      <p:ext uri="{BB962C8B-B14F-4D97-AF65-F5344CB8AC3E}">
        <p14:creationId xmlns:p14="http://schemas.microsoft.com/office/powerpoint/2010/main" val="423200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80">
                                          <p:stCondLst>
                                            <p:cond delay="0"/>
                                          </p:stCondLst>
                                        </p:cTn>
                                        <p:tgtEl>
                                          <p:spTgt spid="7"/>
                                        </p:tgtEl>
                                      </p:cBhvr>
                                    </p:animEffect>
                                    <p:anim calcmode="lin" valueType="num">
                                      <p:cBhvr>
                                        <p:cTn id="17"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2" dur="26">
                                          <p:stCondLst>
                                            <p:cond delay="650"/>
                                          </p:stCondLst>
                                        </p:cTn>
                                        <p:tgtEl>
                                          <p:spTgt spid="7"/>
                                        </p:tgtEl>
                                      </p:cBhvr>
                                      <p:to x="100000" y="60000"/>
                                    </p:animScale>
                                    <p:animScale>
                                      <p:cBhvr>
                                        <p:cTn id="23" dur="166" decel="50000">
                                          <p:stCondLst>
                                            <p:cond delay="676"/>
                                          </p:stCondLst>
                                        </p:cTn>
                                        <p:tgtEl>
                                          <p:spTgt spid="7"/>
                                        </p:tgtEl>
                                      </p:cBhvr>
                                      <p:to x="100000" y="100000"/>
                                    </p:animScale>
                                    <p:animScale>
                                      <p:cBhvr>
                                        <p:cTn id="24" dur="26">
                                          <p:stCondLst>
                                            <p:cond delay="1312"/>
                                          </p:stCondLst>
                                        </p:cTn>
                                        <p:tgtEl>
                                          <p:spTgt spid="7"/>
                                        </p:tgtEl>
                                      </p:cBhvr>
                                      <p:to x="100000" y="80000"/>
                                    </p:animScale>
                                    <p:animScale>
                                      <p:cBhvr>
                                        <p:cTn id="25" dur="166" decel="50000">
                                          <p:stCondLst>
                                            <p:cond delay="1338"/>
                                          </p:stCondLst>
                                        </p:cTn>
                                        <p:tgtEl>
                                          <p:spTgt spid="7"/>
                                        </p:tgtEl>
                                      </p:cBhvr>
                                      <p:to x="100000" y="100000"/>
                                    </p:animScale>
                                    <p:animScale>
                                      <p:cBhvr>
                                        <p:cTn id="26" dur="26">
                                          <p:stCondLst>
                                            <p:cond delay="1642"/>
                                          </p:stCondLst>
                                        </p:cTn>
                                        <p:tgtEl>
                                          <p:spTgt spid="7"/>
                                        </p:tgtEl>
                                      </p:cBhvr>
                                      <p:to x="100000" y="90000"/>
                                    </p:animScale>
                                    <p:animScale>
                                      <p:cBhvr>
                                        <p:cTn id="27" dur="166" decel="50000">
                                          <p:stCondLst>
                                            <p:cond delay="1668"/>
                                          </p:stCondLst>
                                        </p:cTn>
                                        <p:tgtEl>
                                          <p:spTgt spid="7"/>
                                        </p:tgtEl>
                                      </p:cBhvr>
                                      <p:to x="100000" y="100000"/>
                                    </p:animScale>
                                    <p:animScale>
                                      <p:cBhvr>
                                        <p:cTn id="28" dur="26">
                                          <p:stCondLst>
                                            <p:cond delay="1808"/>
                                          </p:stCondLst>
                                        </p:cTn>
                                        <p:tgtEl>
                                          <p:spTgt spid="7"/>
                                        </p:tgtEl>
                                      </p:cBhvr>
                                      <p:to x="100000" y="95000"/>
                                    </p:animScale>
                                    <p:animScale>
                                      <p:cBhvr>
                                        <p:cTn id="29"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0E9164-B7E5-4F2E-876C-68812EFCFD07}"/>
              </a:ext>
            </a:extLst>
          </p:cNvPr>
          <p:cNvSpPr>
            <a:spLocks noGrp="1"/>
          </p:cNvSpPr>
          <p:nvPr>
            <p:ph type="title"/>
          </p:nvPr>
        </p:nvSpPr>
        <p:spPr>
          <a:xfrm>
            <a:off x="646112" y="452718"/>
            <a:ext cx="2153360" cy="714900"/>
          </a:xfrm>
        </p:spPr>
        <p:txBody>
          <a:bodyPr/>
          <a:lstStyle/>
          <a:p>
            <a:r>
              <a:rPr lang="es-ES" dirty="0"/>
              <a:t>NETFLIX</a:t>
            </a:r>
          </a:p>
        </p:txBody>
      </p:sp>
      <p:pic>
        <p:nvPicPr>
          <p:cNvPr id="5" name="Marcador de contenido 4">
            <a:extLst>
              <a:ext uri="{FF2B5EF4-FFF2-40B4-BE49-F238E27FC236}">
                <a16:creationId xmlns:a16="http://schemas.microsoft.com/office/drawing/2014/main" id="{6D9B306D-3A3E-4B32-9096-F2BB2571D5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0593" y="236011"/>
            <a:ext cx="1149887" cy="1149887"/>
          </a:xfrm>
        </p:spPr>
      </p:pic>
      <p:sp>
        <p:nvSpPr>
          <p:cNvPr id="6" name="CuadroTexto 5">
            <a:extLst>
              <a:ext uri="{FF2B5EF4-FFF2-40B4-BE49-F238E27FC236}">
                <a16:creationId xmlns:a16="http://schemas.microsoft.com/office/drawing/2014/main" id="{17F44152-5ECB-4E03-9567-A4A6F62A23DF}"/>
              </a:ext>
            </a:extLst>
          </p:cNvPr>
          <p:cNvSpPr txBox="1"/>
          <p:nvPr/>
        </p:nvSpPr>
        <p:spPr>
          <a:xfrm>
            <a:off x="844062" y="1758462"/>
            <a:ext cx="8412480" cy="646331"/>
          </a:xfrm>
          <a:prstGeom prst="rect">
            <a:avLst/>
          </a:prstGeom>
          <a:noFill/>
        </p:spPr>
        <p:txBody>
          <a:bodyPr wrap="square" rtlCol="0">
            <a:spAutoFit/>
          </a:bodyPr>
          <a:lstStyle/>
          <a:p>
            <a:endParaRPr lang="es-ES" dirty="0"/>
          </a:p>
          <a:p>
            <a:endParaRPr lang="es-ES" dirty="0"/>
          </a:p>
        </p:txBody>
      </p:sp>
      <p:sp>
        <p:nvSpPr>
          <p:cNvPr id="9" name="Marcador de contenido 2">
            <a:extLst>
              <a:ext uri="{FF2B5EF4-FFF2-40B4-BE49-F238E27FC236}">
                <a16:creationId xmlns:a16="http://schemas.microsoft.com/office/drawing/2014/main" id="{51DD22B4-3D8D-4674-B6D0-F5A1F566B587}"/>
              </a:ext>
            </a:extLst>
          </p:cNvPr>
          <p:cNvSpPr txBox="1">
            <a:spLocks/>
          </p:cNvSpPr>
          <p:nvPr/>
        </p:nvSpPr>
        <p:spPr>
          <a:xfrm>
            <a:off x="1475874" y="2052918"/>
            <a:ext cx="8946541" cy="7244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s-ES" dirty="0"/>
              <a:t>Netflix se crea entorno a los años 2000 y suegre cómo una empresa de alquiler y envío de películas VHS.</a:t>
            </a:r>
          </a:p>
        </p:txBody>
      </p:sp>
      <p:sp>
        <p:nvSpPr>
          <p:cNvPr id="7" name="CuadroTexto 6">
            <a:extLst>
              <a:ext uri="{FF2B5EF4-FFF2-40B4-BE49-F238E27FC236}">
                <a16:creationId xmlns:a16="http://schemas.microsoft.com/office/drawing/2014/main" id="{2727C05B-AB41-4304-A5A1-EF00F7A7E3DC}"/>
              </a:ext>
            </a:extLst>
          </p:cNvPr>
          <p:cNvSpPr txBox="1"/>
          <p:nvPr/>
        </p:nvSpPr>
        <p:spPr>
          <a:xfrm>
            <a:off x="1475874" y="2995637"/>
            <a:ext cx="6096000" cy="1200329"/>
          </a:xfrm>
          <a:prstGeom prst="rect">
            <a:avLst/>
          </a:prstGeom>
          <a:noFill/>
        </p:spPr>
        <p:txBody>
          <a:bodyPr wrap="square">
            <a:spAutoFit/>
          </a:bodyPr>
          <a:lstStyle/>
          <a:p>
            <a:r>
              <a:rPr lang="es-ES" dirty="0"/>
              <a:t>Después de ir modificando la plataforma de dar servicio, crea una plataforma dónde los clientes no tienen que esperar a que llegue el mensajero con su película para verla, la pueden ver al momento.</a:t>
            </a:r>
          </a:p>
        </p:txBody>
      </p:sp>
      <p:sp>
        <p:nvSpPr>
          <p:cNvPr id="10" name="CuadroTexto 9">
            <a:extLst>
              <a:ext uri="{FF2B5EF4-FFF2-40B4-BE49-F238E27FC236}">
                <a16:creationId xmlns:a16="http://schemas.microsoft.com/office/drawing/2014/main" id="{CD1AEBE8-60B8-4E82-8266-F60BBB354DC9}"/>
              </a:ext>
            </a:extLst>
          </p:cNvPr>
          <p:cNvSpPr txBox="1"/>
          <p:nvPr/>
        </p:nvSpPr>
        <p:spPr>
          <a:xfrm>
            <a:off x="1475874" y="4792124"/>
            <a:ext cx="6096000" cy="923330"/>
          </a:xfrm>
          <a:prstGeom prst="rect">
            <a:avLst/>
          </a:prstGeom>
          <a:noFill/>
        </p:spPr>
        <p:txBody>
          <a:bodyPr wrap="square">
            <a:spAutoFit/>
          </a:bodyPr>
          <a:lstStyle/>
          <a:p>
            <a:r>
              <a:rPr lang="es-ES" dirty="0"/>
              <a:t>Después de estos comienzos tan rudimentarios Netflix tiene 5 millones de abonados en España y 193 millones en todo el mundo</a:t>
            </a:r>
          </a:p>
        </p:txBody>
      </p:sp>
    </p:spTree>
    <p:extLst>
      <p:ext uri="{BB962C8B-B14F-4D97-AF65-F5344CB8AC3E}">
        <p14:creationId xmlns:p14="http://schemas.microsoft.com/office/powerpoint/2010/main" val="22503647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207508-5464-4A63-A55D-DFE2CCA6609C}"/>
              </a:ext>
            </a:extLst>
          </p:cNvPr>
          <p:cNvSpPr>
            <a:spLocks noGrp="1"/>
          </p:cNvSpPr>
          <p:nvPr>
            <p:ph type="title"/>
          </p:nvPr>
        </p:nvSpPr>
        <p:spPr>
          <a:xfrm>
            <a:off x="789193" y="314960"/>
            <a:ext cx="2066549" cy="852657"/>
          </a:xfrm>
        </p:spPr>
        <p:txBody>
          <a:bodyPr/>
          <a:lstStyle/>
          <a:p>
            <a:r>
              <a:rPr lang="es-ES" sz="2800" dirty="0"/>
              <a:t>AMAZON</a:t>
            </a:r>
          </a:p>
        </p:txBody>
      </p:sp>
      <p:sp>
        <p:nvSpPr>
          <p:cNvPr id="4" name="Marcador de contenido 3">
            <a:extLst>
              <a:ext uri="{FF2B5EF4-FFF2-40B4-BE49-F238E27FC236}">
                <a16:creationId xmlns:a16="http://schemas.microsoft.com/office/drawing/2014/main" id="{F3E2DC29-0E04-445B-ABBC-B4543B72B4C0}"/>
              </a:ext>
            </a:extLst>
          </p:cNvPr>
          <p:cNvSpPr>
            <a:spLocks noGrp="1"/>
          </p:cNvSpPr>
          <p:nvPr>
            <p:ph idx="1"/>
          </p:nvPr>
        </p:nvSpPr>
        <p:spPr>
          <a:xfrm>
            <a:off x="647115" y="1716258"/>
            <a:ext cx="9305364" cy="4317610"/>
          </a:xfrm>
        </p:spPr>
        <p:txBody>
          <a:bodyPr/>
          <a:lstStyle/>
          <a:p>
            <a:r>
              <a:rPr lang="es-ES" dirty="0"/>
              <a:t>Amazon nace en 2017 dando el servicio de forma gratuita a sus clientes Prime, concentra por este mismo motivo un grueso de 200 millones de abonados en todo el mundo.</a:t>
            </a:r>
          </a:p>
        </p:txBody>
      </p:sp>
      <p:pic>
        <p:nvPicPr>
          <p:cNvPr id="1026" name="Picture 2" descr="Todos los estrenos de Amazon Prime Video en octubre de 2021">
            <a:extLst>
              <a:ext uri="{FF2B5EF4-FFF2-40B4-BE49-F238E27FC236}">
                <a16:creationId xmlns:a16="http://schemas.microsoft.com/office/drawing/2014/main" id="{F3E30BE0-07A1-4C08-92FF-67199E0964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742" y="365369"/>
            <a:ext cx="1645920" cy="924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21925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D8BBA2-1D8B-440B-915B-C715EF773D47}"/>
              </a:ext>
            </a:extLst>
          </p:cNvPr>
          <p:cNvSpPr>
            <a:spLocks noGrp="1"/>
          </p:cNvSpPr>
          <p:nvPr>
            <p:ph type="title"/>
          </p:nvPr>
        </p:nvSpPr>
        <p:spPr>
          <a:xfrm>
            <a:off x="745588" y="312616"/>
            <a:ext cx="1465799" cy="826867"/>
          </a:xfrm>
        </p:spPr>
        <p:txBody>
          <a:bodyPr/>
          <a:lstStyle/>
          <a:p>
            <a:r>
              <a:rPr lang="es-ES" sz="2800" dirty="0"/>
              <a:t>HBO</a:t>
            </a:r>
          </a:p>
        </p:txBody>
      </p:sp>
      <p:sp>
        <p:nvSpPr>
          <p:cNvPr id="3" name="Marcador de contenido 2">
            <a:extLst>
              <a:ext uri="{FF2B5EF4-FFF2-40B4-BE49-F238E27FC236}">
                <a16:creationId xmlns:a16="http://schemas.microsoft.com/office/drawing/2014/main" id="{7E52C54E-A7EE-4B88-A4C8-D0C718B40B95}"/>
              </a:ext>
            </a:extLst>
          </p:cNvPr>
          <p:cNvSpPr>
            <a:spLocks noGrp="1"/>
          </p:cNvSpPr>
          <p:nvPr>
            <p:ph idx="1"/>
          </p:nvPr>
        </p:nvSpPr>
        <p:spPr>
          <a:xfrm>
            <a:off x="1363579" y="2109472"/>
            <a:ext cx="9108416" cy="826868"/>
          </a:xfrm>
        </p:spPr>
        <p:txBody>
          <a:bodyPr/>
          <a:lstStyle/>
          <a:p>
            <a:pPr marL="0" indent="0">
              <a:buNone/>
            </a:pPr>
            <a:r>
              <a:rPr lang="es-ES" dirty="0"/>
              <a:t>HBO nace en 2010 como HBO GO por la necesidad de ofrecer su propio contenido cómo productora.</a:t>
            </a:r>
          </a:p>
        </p:txBody>
      </p:sp>
      <p:pic>
        <p:nvPicPr>
          <p:cNvPr id="2050" name="Picture 2" descr="Añade funciones nuevas a HBO con estas extensiones de Google Chrome | Smart  TV | Cinco Días">
            <a:extLst>
              <a:ext uri="{FF2B5EF4-FFF2-40B4-BE49-F238E27FC236}">
                <a16:creationId xmlns:a16="http://schemas.microsoft.com/office/drawing/2014/main" id="{65389290-7873-4B4D-9C89-DFF2A6561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1387" y="418828"/>
            <a:ext cx="1882311" cy="105831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A83AEE5C-5C79-4ADB-B560-CAA2A9CAACE5}"/>
              </a:ext>
            </a:extLst>
          </p:cNvPr>
          <p:cNvSpPr txBox="1"/>
          <p:nvPr/>
        </p:nvSpPr>
        <p:spPr>
          <a:xfrm>
            <a:off x="1363579" y="3274004"/>
            <a:ext cx="6096000" cy="923330"/>
          </a:xfrm>
          <a:prstGeom prst="rect">
            <a:avLst/>
          </a:prstGeom>
          <a:noFill/>
        </p:spPr>
        <p:txBody>
          <a:bodyPr wrap="square">
            <a:spAutoFit/>
          </a:bodyPr>
          <a:lstStyle/>
          <a:p>
            <a:r>
              <a:rPr lang="es-ES" dirty="0"/>
              <a:t>HBO GO se convierte en USA en HBO MAX y en España a partir del 26 de Octubre pasa de HBO a HBO MAX</a:t>
            </a:r>
          </a:p>
        </p:txBody>
      </p:sp>
      <p:sp>
        <p:nvSpPr>
          <p:cNvPr id="8" name="CuadroTexto 7">
            <a:extLst>
              <a:ext uri="{FF2B5EF4-FFF2-40B4-BE49-F238E27FC236}">
                <a16:creationId xmlns:a16="http://schemas.microsoft.com/office/drawing/2014/main" id="{85F971CD-097F-4B09-AFB9-8E9243BA6BB2}"/>
              </a:ext>
            </a:extLst>
          </p:cNvPr>
          <p:cNvSpPr txBox="1"/>
          <p:nvPr/>
        </p:nvSpPr>
        <p:spPr>
          <a:xfrm>
            <a:off x="1363579" y="4796408"/>
            <a:ext cx="6096000" cy="369332"/>
          </a:xfrm>
          <a:prstGeom prst="rect">
            <a:avLst/>
          </a:prstGeom>
          <a:noFill/>
        </p:spPr>
        <p:txBody>
          <a:bodyPr wrap="square">
            <a:spAutoFit/>
          </a:bodyPr>
          <a:lstStyle/>
          <a:p>
            <a:r>
              <a:rPr lang="es-ES" dirty="0"/>
              <a:t>Tiene 140 millones de suscriptores en todo el mundo</a:t>
            </a:r>
          </a:p>
        </p:txBody>
      </p:sp>
    </p:spTree>
    <p:extLst>
      <p:ext uri="{BB962C8B-B14F-4D97-AF65-F5344CB8AC3E}">
        <p14:creationId xmlns:p14="http://schemas.microsoft.com/office/powerpoint/2010/main" val="1525765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031D43-8450-4283-9FD1-9C4BBB5A89F5}"/>
              </a:ext>
            </a:extLst>
          </p:cNvPr>
          <p:cNvSpPr>
            <a:spLocks noGrp="1"/>
          </p:cNvSpPr>
          <p:nvPr>
            <p:ph type="title"/>
          </p:nvPr>
        </p:nvSpPr>
        <p:spPr>
          <a:xfrm>
            <a:off x="1154953" y="842889"/>
            <a:ext cx="1630450" cy="604911"/>
          </a:xfrm>
        </p:spPr>
        <p:txBody>
          <a:bodyPr/>
          <a:lstStyle/>
          <a:p>
            <a:r>
              <a:rPr lang="es-ES" sz="2800" dirty="0"/>
              <a:t>DISNEY+</a:t>
            </a:r>
          </a:p>
        </p:txBody>
      </p:sp>
      <p:sp>
        <p:nvSpPr>
          <p:cNvPr id="3" name="Marcador de contenido 2">
            <a:extLst>
              <a:ext uri="{FF2B5EF4-FFF2-40B4-BE49-F238E27FC236}">
                <a16:creationId xmlns:a16="http://schemas.microsoft.com/office/drawing/2014/main" id="{AD659BEE-036C-4F85-B21F-DE39FFCBB656}"/>
              </a:ext>
            </a:extLst>
          </p:cNvPr>
          <p:cNvSpPr>
            <a:spLocks noGrp="1"/>
          </p:cNvSpPr>
          <p:nvPr>
            <p:ph idx="1"/>
          </p:nvPr>
        </p:nvSpPr>
        <p:spPr>
          <a:xfrm>
            <a:off x="322841" y="2175934"/>
            <a:ext cx="8825660" cy="1706752"/>
          </a:xfrm>
        </p:spPr>
        <p:txBody>
          <a:bodyPr/>
          <a:lstStyle/>
          <a:p>
            <a:r>
              <a:rPr lang="es-ES" dirty="0"/>
              <a:t>Disney es la más joven de las plataformas aunque no tiene nada que envidiar a nivel de abonados a sus competidoras, con 100 millones en todo el mundo. Creada el 24 de Marzo de 2020 engloba los contenidos de varias productoras:</a:t>
            </a:r>
          </a:p>
        </p:txBody>
      </p:sp>
      <p:pic>
        <p:nvPicPr>
          <p:cNvPr id="3074" name="Picture 2" descr="Disney+ | Entretenimiento sin límites con Disney, Pixar, Marvel, Star Wars,  National Geographic y Star.">
            <a:extLst>
              <a:ext uri="{FF2B5EF4-FFF2-40B4-BE49-F238E27FC236}">
                <a16:creationId xmlns:a16="http://schemas.microsoft.com/office/drawing/2014/main" id="{A094F3E3-0FBC-448B-ABD7-848EDB044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741" y="651783"/>
            <a:ext cx="2700128" cy="12403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ox channel programa de televisión fox canales internacionales fox life,  fox, televisión, ángulo png | PNGEgg">
            <a:extLst>
              <a:ext uri="{FF2B5EF4-FFF2-40B4-BE49-F238E27FC236}">
                <a16:creationId xmlns:a16="http://schemas.microsoft.com/office/drawing/2014/main" id="{870E61D6-9D21-4F24-B802-5916488BF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189" y="3737303"/>
            <a:ext cx="1501545" cy="151129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rvel Comics - Wikipedia, la enciclopedia libre">
            <a:extLst>
              <a:ext uri="{FF2B5EF4-FFF2-40B4-BE49-F238E27FC236}">
                <a16:creationId xmlns:a16="http://schemas.microsoft.com/office/drawing/2014/main" id="{81BA0AA0-5D4F-4237-A1BF-08A47F47DB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0532" y="3705050"/>
            <a:ext cx="2502569" cy="100385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Obtener National Geographic: Microsoft Store es-PA">
            <a:extLst>
              <a:ext uri="{FF2B5EF4-FFF2-40B4-BE49-F238E27FC236}">
                <a16:creationId xmlns:a16="http://schemas.microsoft.com/office/drawing/2014/main" id="{33561A6F-AD70-44A2-986F-8ED8BDB4126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3298" b="33579"/>
          <a:stretch/>
        </p:blipFill>
        <p:spPr bwMode="auto">
          <a:xfrm>
            <a:off x="5304267" y="5589886"/>
            <a:ext cx="3030699" cy="10038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tar Wars: los usuarios con la conexión con la fuerza más fuerte | Código  Espagueti">
            <a:extLst>
              <a:ext uri="{FF2B5EF4-FFF2-40B4-BE49-F238E27FC236}">
                <a16:creationId xmlns:a16="http://schemas.microsoft.com/office/drawing/2014/main" id="{08EFED40-58F0-44FF-8596-75C4A65F6B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4966" y="4163999"/>
            <a:ext cx="2546225" cy="142588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ixar: una historia de pasión y creatividad – Prensa Libre">
            <a:extLst>
              <a:ext uri="{FF2B5EF4-FFF2-40B4-BE49-F238E27FC236}">
                <a16:creationId xmlns:a16="http://schemas.microsoft.com/office/drawing/2014/main" id="{DFA2BF70-739B-47CE-8C6F-7EDD592651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4611" y="3830185"/>
            <a:ext cx="2571990" cy="135835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Walt Disney vende Miramax Films a un grupo de inversion por 660 millones –  No es cine todo lo que reluce">
            <a:extLst>
              <a:ext uri="{FF2B5EF4-FFF2-40B4-BE49-F238E27FC236}">
                <a16:creationId xmlns:a16="http://schemas.microsoft.com/office/drawing/2014/main" id="{D4F15914-2C52-4EB2-82ED-5CAC49A9DA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495" y="5438884"/>
            <a:ext cx="2176430" cy="1305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45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076"/>
                                        </p:tgtEl>
                                        <p:attrNameLst>
                                          <p:attrName>style.visibility</p:attrName>
                                        </p:attrNameLst>
                                      </p:cBhvr>
                                      <p:to>
                                        <p:strVal val="visible"/>
                                      </p:to>
                                    </p:set>
                                    <p:anim calcmode="lin" valueType="num">
                                      <p:cBhvr additive="base">
                                        <p:cTn id="18" dur="500" fill="hold"/>
                                        <p:tgtEl>
                                          <p:spTgt spid="3076"/>
                                        </p:tgtEl>
                                        <p:attrNameLst>
                                          <p:attrName>ppt_x</p:attrName>
                                        </p:attrNameLst>
                                      </p:cBhvr>
                                      <p:tavLst>
                                        <p:tav tm="0">
                                          <p:val>
                                            <p:strVal val="#ppt_x"/>
                                          </p:val>
                                        </p:tav>
                                        <p:tav tm="100000">
                                          <p:val>
                                            <p:strVal val="#ppt_x"/>
                                          </p:val>
                                        </p:tav>
                                      </p:tavLst>
                                    </p:anim>
                                    <p:anim calcmode="lin" valueType="num">
                                      <p:cBhvr additive="base">
                                        <p:cTn id="19"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3080"/>
                                        </p:tgtEl>
                                        <p:attrNameLst>
                                          <p:attrName>style.visibility</p:attrName>
                                        </p:attrNameLst>
                                      </p:cBhvr>
                                      <p:to>
                                        <p:strVal val="visible"/>
                                      </p:to>
                                    </p:set>
                                    <p:animEffect transition="in" filter="randombar(horizontal)">
                                      <p:cBhvr>
                                        <p:cTn id="24" dur="500"/>
                                        <p:tgtEl>
                                          <p:spTgt spid="3080"/>
                                        </p:tgtEl>
                                      </p:cBhvr>
                                    </p:animEffect>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3078"/>
                                        </p:tgtEl>
                                        <p:attrNameLst>
                                          <p:attrName>style.visibility</p:attrName>
                                        </p:attrNameLst>
                                      </p:cBhvr>
                                      <p:to>
                                        <p:strVal val="visible"/>
                                      </p:to>
                                    </p:set>
                                    <p:animEffect transition="in" filter="wipe(down)">
                                      <p:cBhvr>
                                        <p:cTn id="29" dur="580">
                                          <p:stCondLst>
                                            <p:cond delay="0"/>
                                          </p:stCondLst>
                                        </p:cTn>
                                        <p:tgtEl>
                                          <p:spTgt spid="3078"/>
                                        </p:tgtEl>
                                      </p:cBhvr>
                                    </p:animEffect>
                                    <p:anim calcmode="lin" valueType="num">
                                      <p:cBhvr>
                                        <p:cTn id="30" dur="1822" tmFilter="0,0; 0.14,0.36; 0.43,0.73; 0.71,0.91; 1.0,1.0">
                                          <p:stCondLst>
                                            <p:cond delay="0"/>
                                          </p:stCondLst>
                                        </p:cTn>
                                        <p:tgtEl>
                                          <p:spTgt spid="3078"/>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3078"/>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3078"/>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3078"/>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3078"/>
                                        </p:tgtEl>
                                        <p:attrNameLst>
                                          <p:attrName>ppt_y</p:attrName>
                                        </p:attrNameLst>
                                      </p:cBhvr>
                                      <p:tavLst>
                                        <p:tav tm="0" fmla="#ppt_y-sin(pi*$)/81">
                                          <p:val>
                                            <p:fltVal val="0"/>
                                          </p:val>
                                        </p:tav>
                                        <p:tav tm="100000">
                                          <p:val>
                                            <p:fltVal val="1"/>
                                          </p:val>
                                        </p:tav>
                                      </p:tavLst>
                                    </p:anim>
                                    <p:animScale>
                                      <p:cBhvr>
                                        <p:cTn id="35" dur="26">
                                          <p:stCondLst>
                                            <p:cond delay="650"/>
                                          </p:stCondLst>
                                        </p:cTn>
                                        <p:tgtEl>
                                          <p:spTgt spid="3078"/>
                                        </p:tgtEl>
                                      </p:cBhvr>
                                      <p:to x="100000" y="60000"/>
                                    </p:animScale>
                                    <p:animScale>
                                      <p:cBhvr>
                                        <p:cTn id="36" dur="166" decel="50000">
                                          <p:stCondLst>
                                            <p:cond delay="676"/>
                                          </p:stCondLst>
                                        </p:cTn>
                                        <p:tgtEl>
                                          <p:spTgt spid="3078"/>
                                        </p:tgtEl>
                                      </p:cBhvr>
                                      <p:to x="100000" y="100000"/>
                                    </p:animScale>
                                    <p:animScale>
                                      <p:cBhvr>
                                        <p:cTn id="37" dur="26">
                                          <p:stCondLst>
                                            <p:cond delay="1312"/>
                                          </p:stCondLst>
                                        </p:cTn>
                                        <p:tgtEl>
                                          <p:spTgt spid="3078"/>
                                        </p:tgtEl>
                                      </p:cBhvr>
                                      <p:to x="100000" y="80000"/>
                                    </p:animScale>
                                    <p:animScale>
                                      <p:cBhvr>
                                        <p:cTn id="38" dur="166" decel="50000">
                                          <p:stCondLst>
                                            <p:cond delay="1338"/>
                                          </p:stCondLst>
                                        </p:cTn>
                                        <p:tgtEl>
                                          <p:spTgt spid="3078"/>
                                        </p:tgtEl>
                                      </p:cBhvr>
                                      <p:to x="100000" y="100000"/>
                                    </p:animScale>
                                    <p:animScale>
                                      <p:cBhvr>
                                        <p:cTn id="39" dur="26">
                                          <p:stCondLst>
                                            <p:cond delay="1642"/>
                                          </p:stCondLst>
                                        </p:cTn>
                                        <p:tgtEl>
                                          <p:spTgt spid="3078"/>
                                        </p:tgtEl>
                                      </p:cBhvr>
                                      <p:to x="100000" y="90000"/>
                                    </p:animScale>
                                    <p:animScale>
                                      <p:cBhvr>
                                        <p:cTn id="40" dur="166" decel="50000">
                                          <p:stCondLst>
                                            <p:cond delay="1668"/>
                                          </p:stCondLst>
                                        </p:cTn>
                                        <p:tgtEl>
                                          <p:spTgt spid="3078"/>
                                        </p:tgtEl>
                                      </p:cBhvr>
                                      <p:to x="100000" y="100000"/>
                                    </p:animScale>
                                    <p:animScale>
                                      <p:cBhvr>
                                        <p:cTn id="41" dur="26">
                                          <p:stCondLst>
                                            <p:cond delay="1808"/>
                                          </p:stCondLst>
                                        </p:cTn>
                                        <p:tgtEl>
                                          <p:spTgt spid="3078"/>
                                        </p:tgtEl>
                                      </p:cBhvr>
                                      <p:to x="100000" y="95000"/>
                                    </p:animScale>
                                    <p:animScale>
                                      <p:cBhvr>
                                        <p:cTn id="42" dur="166" decel="50000">
                                          <p:stCondLst>
                                            <p:cond delay="1834"/>
                                          </p:stCondLst>
                                        </p:cTn>
                                        <p:tgtEl>
                                          <p:spTgt spid="3078"/>
                                        </p:tgtEl>
                                      </p:cBhvr>
                                      <p:to x="100000" y="100000"/>
                                    </p:animScale>
                                  </p:childTnLst>
                                </p:cTn>
                              </p:par>
                            </p:childTnLst>
                          </p:cTn>
                        </p:par>
                      </p:childTnLst>
                    </p:cTn>
                  </p:par>
                  <p:par>
                    <p:cTn id="43" fill="hold">
                      <p:stCondLst>
                        <p:cond delay="indefinite"/>
                      </p:stCondLst>
                      <p:childTnLst>
                        <p:par>
                          <p:cTn id="44" fill="hold">
                            <p:stCondLst>
                              <p:cond delay="0"/>
                            </p:stCondLst>
                            <p:childTnLst>
                              <p:par>
                                <p:cTn id="45" presetID="45" presetClass="entr" presetSubtype="0" fill="hold" nodeType="clickEffect">
                                  <p:stCondLst>
                                    <p:cond delay="0"/>
                                  </p:stCondLst>
                                  <p:childTnLst>
                                    <p:set>
                                      <p:cBhvr>
                                        <p:cTn id="46" dur="1" fill="hold">
                                          <p:stCondLst>
                                            <p:cond delay="0"/>
                                          </p:stCondLst>
                                        </p:cTn>
                                        <p:tgtEl>
                                          <p:spTgt spid="3084"/>
                                        </p:tgtEl>
                                        <p:attrNameLst>
                                          <p:attrName>style.visibility</p:attrName>
                                        </p:attrNameLst>
                                      </p:cBhvr>
                                      <p:to>
                                        <p:strVal val="visible"/>
                                      </p:to>
                                    </p:set>
                                    <p:animEffect transition="in" filter="fade">
                                      <p:cBhvr>
                                        <p:cTn id="47" dur="2000"/>
                                        <p:tgtEl>
                                          <p:spTgt spid="3084"/>
                                        </p:tgtEl>
                                      </p:cBhvr>
                                    </p:animEffect>
                                    <p:anim calcmode="lin" valueType="num">
                                      <p:cBhvr>
                                        <p:cTn id="48" dur="2000" fill="hold"/>
                                        <p:tgtEl>
                                          <p:spTgt spid="3084"/>
                                        </p:tgtEl>
                                        <p:attrNameLst>
                                          <p:attrName>ppt_w</p:attrName>
                                        </p:attrNameLst>
                                      </p:cBhvr>
                                      <p:tavLst>
                                        <p:tav tm="0" fmla="#ppt_w*sin(2.5*pi*$)">
                                          <p:val>
                                            <p:fltVal val="0"/>
                                          </p:val>
                                        </p:tav>
                                        <p:tav tm="100000">
                                          <p:val>
                                            <p:fltVal val="1"/>
                                          </p:val>
                                        </p:tav>
                                      </p:tavLst>
                                    </p:anim>
                                    <p:anim calcmode="lin" valueType="num">
                                      <p:cBhvr>
                                        <p:cTn id="49" dur="2000" fill="hold"/>
                                        <p:tgtEl>
                                          <p:spTgt spid="308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1210377-B84E-4975-9D4B-35F5481EA665}"/>
              </a:ext>
            </a:extLst>
          </p:cNvPr>
          <p:cNvSpPr>
            <a:spLocks noGrp="1"/>
          </p:cNvSpPr>
          <p:nvPr>
            <p:ph idx="1"/>
          </p:nvPr>
        </p:nvSpPr>
        <p:spPr>
          <a:xfrm>
            <a:off x="192692" y="2235707"/>
            <a:ext cx="8496409" cy="1018550"/>
          </a:xfrm>
        </p:spPr>
        <p:txBody>
          <a:bodyPr/>
          <a:lstStyle/>
          <a:p>
            <a:r>
              <a:rPr lang="es-ES" dirty="0"/>
              <a:t>Queremos analizar lo que ha supuesto la llegada de esta nueva forma de ver TV.</a:t>
            </a:r>
          </a:p>
        </p:txBody>
      </p:sp>
      <p:pic>
        <p:nvPicPr>
          <p:cNvPr id="4098" name="Picture 2" descr="Qué son las hipótesis de investigación">
            <a:extLst>
              <a:ext uri="{FF2B5EF4-FFF2-40B4-BE49-F238E27FC236}">
                <a16:creationId xmlns:a16="http://schemas.microsoft.com/office/drawing/2014/main" id="{EB86FBFA-9F89-448C-9A77-3CF607C129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548" y="329697"/>
            <a:ext cx="2762252" cy="169698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CuadroTexto 5">
            <a:extLst>
              <a:ext uri="{FF2B5EF4-FFF2-40B4-BE49-F238E27FC236}">
                <a16:creationId xmlns:a16="http://schemas.microsoft.com/office/drawing/2014/main" id="{92472C0A-E27D-4754-BC38-660A8A7CF07D}"/>
              </a:ext>
            </a:extLst>
          </p:cNvPr>
          <p:cNvSpPr txBox="1"/>
          <p:nvPr/>
        </p:nvSpPr>
        <p:spPr>
          <a:xfrm>
            <a:off x="438800" y="3358183"/>
            <a:ext cx="5544905" cy="678584"/>
          </a:xfrm>
          <a:prstGeom prst="rect">
            <a:avLst/>
          </a:prstGeom>
          <a:noFill/>
        </p:spPr>
        <p:txBody>
          <a:bodyPr wrap="square">
            <a:spAutoFit/>
          </a:bodyPr>
          <a:lstStyle/>
          <a:p>
            <a:pPr marL="342900" lvl="0" indent="-342900">
              <a:lnSpc>
                <a:spcPct val="110000"/>
              </a:lnSpc>
              <a:buFont typeface="Calibri" panose="020F0502020204030204" pitchFamily="34" charset="0"/>
              <a:buChar char="-"/>
            </a:pPr>
            <a:r>
              <a:rPr lang="es-ES" sz="1800" dirty="0">
                <a:effectLst/>
                <a:latin typeface="Trebuchet MS" panose="020B0603020202020204" pitchFamily="34" charset="0"/>
                <a:ea typeface="Trebuchet MS" panose="020B0603020202020204" pitchFamily="34" charset="0"/>
                <a:cs typeface="Times New Roman" panose="02020603050405020304" pitchFamily="18" charset="0"/>
              </a:rPr>
              <a:t>¿Se han visto afectados los ratings de audiencias de las TV convencionales?</a:t>
            </a:r>
          </a:p>
        </p:txBody>
      </p:sp>
      <p:sp>
        <p:nvSpPr>
          <p:cNvPr id="8" name="CuadroTexto 7">
            <a:extLst>
              <a:ext uri="{FF2B5EF4-FFF2-40B4-BE49-F238E27FC236}">
                <a16:creationId xmlns:a16="http://schemas.microsoft.com/office/drawing/2014/main" id="{FDF2DC41-5B8F-4DD8-B5B2-56E1EAAA1672}"/>
              </a:ext>
            </a:extLst>
          </p:cNvPr>
          <p:cNvSpPr txBox="1"/>
          <p:nvPr/>
        </p:nvSpPr>
        <p:spPr>
          <a:xfrm>
            <a:off x="4946632" y="3934453"/>
            <a:ext cx="6096000" cy="678584"/>
          </a:xfrm>
          <a:prstGeom prst="rect">
            <a:avLst/>
          </a:prstGeom>
          <a:noFill/>
        </p:spPr>
        <p:txBody>
          <a:bodyPr wrap="square">
            <a:spAutoFit/>
          </a:bodyPr>
          <a:lstStyle/>
          <a:p>
            <a:pPr marL="342900" lvl="0" indent="-342900">
              <a:lnSpc>
                <a:spcPct val="110000"/>
              </a:lnSpc>
              <a:buFont typeface="Calibri" panose="020F0502020204030204" pitchFamily="34" charset="0"/>
              <a:buChar char="-"/>
            </a:pPr>
            <a:r>
              <a:rPr lang="es-ES" sz="1800" dirty="0">
                <a:effectLst/>
                <a:latin typeface="Trebuchet MS" panose="020B0603020202020204" pitchFamily="34" charset="0"/>
                <a:ea typeface="Trebuchet MS" panose="020B0603020202020204" pitchFamily="34" charset="0"/>
                <a:cs typeface="Times New Roman" panose="02020603050405020304" pitchFamily="18" charset="0"/>
              </a:rPr>
              <a:t>¿Se han visto afectados las inversiones en publicidad en las TV?</a:t>
            </a:r>
          </a:p>
        </p:txBody>
      </p:sp>
      <p:sp>
        <p:nvSpPr>
          <p:cNvPr id="10" name="CuadroTexto 9">
            <a:extLst>
              <a:ext uri="{FF2B5EF4-FFF2-40B4-BE49-F238E27FC236}">
                <a16:creationId xmlns:a16="http://schemas.microsoft.com/office/drawing/2014/main" id="{4A667EB2-5F72-4940-9EB1-66C9B7AD129D}"/>
              </a:ext>
            </a:extLst>
          </p:cNvPr>
          <p:cNvSpPr txBox="1"/>
          <p:nvPr/>
        </p:nvSpPr>
        <p:spPr>
          <a:xfrm>
            <a:off x="425588" y="4570557"/>
            <a:ext cx="6096000" cy="678584"/>
          </a:xfrm>
          <a:prstGeom prst="rect">
            <a:avLst/>
          </a:prstGeom>
          <a:noFill/>
        </p:spPr>
        <p:txBody>
          <a:bodyPr wrap="square">
            <a:spAutoFit/>
          </a:bodyPr>
          <a:lstStyle/>
          <a:p>
            <a:pPr marL="342900" lvl="0" indent="-342900">
              <a:lnSpc>
                <a:spcPct val="110000"/>
              </a:lnSpc>
              <a:buFont typeface="Calibri" panose="020F0502020204030204" pitchFamily="34" charset="0"/>
              <a:buChar char="-"/>
            </a:pPr>
            <a:r>
              <a:rPr lang="es-ES" sz="1800" dirty="0">
                <a:effectLst/>
                <a:latin typeface="Trebuchet MS" panose="020B0603020202020204" pitchFamily="34" charset="0"/>
                <a:ea typeface="Trebuchet MS" panose="020B0603020202020204" pitchFamily="34" charset="0"/>
                <a:cs typeface="Times New Roman" panose="02020603050405020304" pitchFamily="18" charset="0"/>
              </a:rPr>
              <a:t>¿Ha aumentado o disminuido el tiempo que estamos enfrente a la TV?</a:t>
            </a:r>
          </a:p>
        </p:txBody>
      </p:sp>
      <p:sp>
        <p:nvSpPr>
          <p:cNvPr id="12" name="CuadroTexto 11">
            <a:extLst>
              <a:ext uri="{FF2B5EF4-FFF2-40B4-BE49-F238E27FC236}">
                <a16:creationId xmlns:a16="http://schemas.microsoft.com/office/drawing/2014/main" id="{6C72DE48-96FE-4112-8544-9EF41C21D5B8}"/>
              </a:ext>
            </a:extLst>
          </p:cNvPr>
          <p:cNvSpPr txBox="1"/>
          <p:nvPr/>
        </p:nvSpPr>
        <p:spPr>
          <a:xfrm>
            <a:off x="5045716" y="4968000"/>
            <a:ext cx="6096000" cy="678584"/>
          </a:xfrm>
          <a:prstGeom prst="rect">
            <a:avLst/>
          </a:prstGeom>
          <a:noFill/>
        </p:spPr>
        <p:txBody>
          <a:bodyPr wrap="square">
            <a:spAutoFit/>
          </a:bodyPr>
          <a:lstStyle/>
          <a:p>
            <a:pPr marL="342900" lvl="0" indent="-342900">
              <a:lnSpc>
                <a:spcPct val="110000"/>
              </a:lnSpc>
              <a:buFont typeface="Calibri" panose="020F0502020204030204" pitchFamily="34" charset="0"/>
              <a:buChar char="-"/>
            </a:pPr>
            <a:r>
              <a:rPr lang="es-ES" sz="1800" dirty="0">
                <a:effectLst/>
                <a:latin typeface="Trebuchet MS" panose="020B0603020202020204" pitchFamily="34" charset="0"/>
                <a:ea typeface="Trebuchet MS" panose="020B0603020202020204" pitchFamily="34" charset="0"/>
                <a:cs typeface="Times New Roman" panose="02020603050405020304" pitchFamily="18" charset="0"/>
              </a:rPr>
              <a:t>¿Han aumentado de una forma significativa el número de usuarios en España?</a:t>
            </a:r>
          </a:p>
        </p:txBody>
      </p:sp>
      <p:sp>
        <p:nvSpPr>
          <p:cNvPr id="14" name="CuadroTexto 13">
            <a:extLst>
              <a:ext uri="{FF2B5EF4-FFF2-40B4-BE49-F238E27FC236}">
                <a16:creationId xmlns:a16="http://schemas.microsoft.com/office/drawing/2014/main" id="{0221B554-6E9D-4A8C-BBAD-68397168B14E}"/>
              </a:ext>
            </a:extLst>
          </p:cNvPr>
          <p:cNvSpPr txBox="1"/>
          <p:nvPr/>
        </p:nvSpPr>
        <p:spPr>
          <a:xfrm>
            <a:off x="5045716" y="5932799"/>
            <a:ext cx="6096000" cy="678584"/>
          </a:xfrm>
          <a:prstGeom prst="rect">
            <a:avLst/>
          </a:prstGeom>
          <a:noFill/>
        </p:spPr>
        <p:txBody>
          <a:bodyPr wrap="square">
            <a:spAutoFit/>
          </a:bodyPr>
          <a:lstStyle/>
          <a:p>
            <a:pPr marL="342900" lvl="0" indent="-342900">
              <a:lnSpc>
                <a:spcPct val="110000"/>
              </a:lnSpc>
              <a:buFont typeface="Calibri" panose="020F0502020204030204" pitchFamily="34" charset="0"/>
              <a:buChar char="-"/>
            </a:pPr>
            <a:r>
              <a:rPr lang="es-ES" sz="1800" dirty="0">
                <a:effectLst/>
                <a:latin typeface="Trebuchet MS" panose="020B0603020202020204" pitchFamily="34" charset="0"/>
                <a:ea typeface="Trebuchet MS" panose="020B0603020202020204" pitchFamily="34" charset="0"/>
                <a:cs typeface="Times New Roman" panose="02020603050405020304" pitchFamily="18" charset="0"/>
              </a:rPr>
              <a:t>¿Se ha producido un boom en las producciones de estas plataformas?</a:t>
            </a:r>
          </a:p>
        </p:txBody>
      </p:sp>
      <p:sp>
        <p:nvSpPr>
          <p:cNvPr id="16" name="CuadroTexto 15">
            <a:extLst>
              <a:ext uri="{FF2B5EF4-FFF2-40B4-BE49-F238E27FC236}">
                <a16:creationId xmlns:a16="http://schemas.microsoft.com/office/drawing/2014/main" id="{5E0B024B-B509-4CE7-ADC9-D7EE670853CE}"/>
              </a:ext>
            </a:extLst>
          </p:cNvPr>
          <p:cNvSpPr txBox="1"/>
          <p:nvPr/>
        </p:nvSpPr>
        <p:spPr>
          <a:xfrm>
            <a:off x="425588" y="5748662"/>
            <a:ext cx="6096000" cy="678584"/>
          </a:xfrm>
          <a:prstGeom prst="rect">
            <a:avLst/>
          </a:prstGeom>
          <a:noFill/>
        </p:spPr>
        <p:txBody>
          <a:bodyPr wrap="square">
            <a:spAutoFit/>
          </a:bodyPr>
          <a:lstStyle/>
          <a:p>
            <a:pPr marL="342900" lvl="0" indent="-342900">
              <a:lnSpc>
                <a:spcPct val="110000"/>
              </a:lnSpc>
              <a:spcAft>
                <a:spcPts val="600"/>
              </a:spcAft>
              <a:buFont typeface="Calibri" panose="020F0502020204030204" pitchFamily="34" charset="0"/>
              <a:buChar char="-"/>
            </a:pPr>
            <a:r>
              <a:rPr lang="es-ES" sz="1800" dirty="0">
                <a:effectLst/>
                <a:latin typeface="Trebuchet MS" panose="020B0603020202020204" pitchFamily="34" charset="0"/>
                <a:ea typeface="Trebuchet MS" panose="020B0603020202020204" pitchFamily="34" charset="0"/>
                <a:cs typeface="Times New Roman" panose="02020603050405020304" pitchFamily="18" charset="0"/>
              </a:rPr>
              <a:t>¿Las plataformas han supuesto un acceso a producciones antes inaccesibles?</a:t>
            </a:r>
          </a:p>
        </p:txBody>
      </p:sp>
    </p:spTree>
    <p:extLst>
      <p:ext uri="{BB962C8B-B14F-4D97-AF65-F5344CB8AC3E}">
        <p14:creationId xmlns:p14="http://schemas.microsoft.com/office/powerpoint/2010/main" val="33926321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ipe(down)">
                                      <p:cBhvr>
                                        <p:cTn id="7" dur="580">
                                          <p:stCondLst>
                                            <p:cond delay="0"/>
                                          </p:stCondLst>
                                        </p:cTn>
                                        <p:tgtEl>
                                          <p:spTgt spid="4098"/>
                                        </p:tgtEl>
                                      </p:cBhvr>
                                    </p:animEffect>
                                    <p:anim calcmode="lin" valueType="num">
                                      <p:cBhvr>
                                        <p:cTn id="8" dur="1822" tmFilter="0,0; 0.14,0.36; 0.43,0.73; 0.71,0.91; 1.0,1.0">
                                          <p:stCondLst>
                                            <p:cond delay="0"/>
                                          </p:stCondLst>
                                        </p:cTn>
                                        <p:tgtEl>
                                          <p:spTgt spid="409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09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09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09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098"/>
                                        </p:tgtEl>
                                        <p:attrNameLst>
                                          <p:attrName>ppt_y</p:attrName>
                                        </p:attrNameLst>
                                      </p:cBhvr>
                                      <p:tavLst>
                                        <p:tav tm="0" fmla="#ppt_y-sin(pi*$)/81">
                                          <p:val>
                                            <p:fltVal val="0"/>
                                          </p:val>
                                        </p:tav>
                                        <p:tav tm="100000">
                                          <p:val>
                                            <p:fltVal val="1"/>
                                          </p:val>
                                        </p:tav>
                                      </p:tavLst>
                                    </p:anim>
                                    <p:animScale>
                                      <p:cBhvr>
                                        <p:cTn id="13" dur="26">
                                          <p:stCondLst>
                                            <p:cond delay="650"/>
                                          </p:stCondLst>
                                        </p:cTn>
                                        <p:tgtEl>
                                          <p:spTgt spid="4098"/>
                                        </p:tgtEl>
                                      </p:cBhvr>
                                      <p:to x="100000" y="60000"/>
                                    </p:animScale>
                                    <p:animScale>
                                      <p:cBhvr>
                                        <p:cTn id="14" dur="166" decel="50000">
                                          <p:stCondLst>
                                            <p:cond delay="676"/>
                                          </p:stCondLst>
                                        </p:cTn>
                                        <p:tgtEl>
                                          <p:spTgt spid="4098"/>
                                        </p:tgtEl>
                                      </p:cBhvr>
                                      <p:to x="100000" y="100000"/>
                                    </p:animScale>
                                    <p:animScale>
                                      <p:cBhvr>
                                        <p:cTn id="15" dur="26">
                                          <p:stCondLst>
                                            <p:cond delay="1312"/>
                                          </p:stCondLst>
                                        </p:cTn>
                                        <p:tgtEl>
                                          <p:spTgt spid="4098"/>
                                        </p:tgtEl>
                                      </p:cBhvr>
                                      <p:to x="100000" y="80000"/>
                                    </p:animScale>
                                    <p:animScale>
                                      <p:cBhvr>
                                        <p:cTn id="16" dur="166" decel="50000">
                                          <p:stCondLst>
                                            <p:cond delay="1338"/>
                                          </p:stCondLst>
                                        </p:cTn>
                                        <p:tgtEl>
                                          <p:spTgt spid="4098"/>
                                        </p:tgtEl>
                                      </p:cBhvr>
                                      <p:to x="100000" y="100000"/>
                                    </p:animScale>
                                    <p:animScale>
                                      <p:cBhvr>
                                        <p:cTn id="17" dur="26">
                                          <p:stCondLst>
                                            <p:cond delay="1642"/>
                                          </p:stCondLst>
                                        </p:cTn>
                                        <p:tgtEl>
                                          <p:spTgt spid="4098"/>
                                        </p:tgtEl>
                                      </p:cBhvr>
                                      <p:to x="100000" y="90000"/>
                                    </p:animScale>
                                    <p:animScale>
                                      <p:cBhvr>
                                        <p:cTn id="18" dur="166" decel="50000">
                                          <p:stCondLst>
                                            <p:cond delay="1668"/>
                                          </p:stCondLst>
                                        </p:cTn>
                                        <p:tgtEl>
                                          <p:spTgt spid="4098"/>
                                        </p:tgtEl>
                                      </p:cBhvr>
                                      <p:to x="100000" y="100000"/>
                                    </p:animScale>
                                    <p:animScale>
                                      <p:cBhvr>
                                        <p:cTn id="19" dur="26">
                                          <p:stCondLst>
                                            <p:cond delay="1808"/>
                                          </p:stCondLst>
                                        </p:cTn>
                                        <p:tgtEl>
                                          <p:spTgt spid="4098"/>
                                        </p:tgtEl>
                                      </p:cBhvr>
                                      <p:to x="100000" y="95000"/>
                                    </p:animScale>
                                    <p:animScale>
                                      <p:cBhvr>
                                        <p:cTn id="20" dur="166" decel="50000">
                                          <p:stCondLst>
                                            <p:cond delay="1834"/>
                                          </p:stCondLst>
                                        </p:cTn>
                                        <p:tgtEl>
                                          <p:spTgt spid="409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anim calcmode="lin" valueType="num">
                                      <p:cBhvr>
                                        <p:cTn id="39" dur="1000" fill="hold"/>
                                        <p:tgtEl>
                                          <p:spTgt spid="8"/>
                                        </p:tgtEl>
                                        <p:attrNameLst>
                                          <p:attrName>ppt_x</p:attrName>
                                        </p:attrNameLst>
                                      </p:cBhvr>
                                      <p:tavLst>
                                        <p:tav tm="0">
                                          <p:val>
                                            <p:strVal val="#ppt_x"/>
                                          </p:val>
                                        </p:tav>
                                        <p:tav tm="100000">
                                          <p:val>
                                            <p:strVal val="#ppt_x"/>
                                          </p:val>
                                        </p:tav>
                                      </p:tavLst>
                                    </p:anim>
                                    <p:anim calcmode="lin" valueType="num">
                                      <p:cBhvr>
                                        <p:cTn id="4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ppt_x"/>
                                          </p:val>
                                        </p:tav>
                                        <p:tav tm="100000">
                                          <p:val>
                                            <p:strVal val="#ppt_x"/>
                                          </p:val>
                                        </p:tav>
                                      </p:tavLst>
                                    </p:anim>
                                    <p:anim calcmode="lin" valueType="num">
                                      <p:cBhvr additive="base">
                                        <p:cTn id="5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500" fill="hold"/>
                                        <p:tgtEl>
                                          <p:spTgt spid="14"/>
                                        </p:tgtEl>
                                        <p:attrNameLst>
                                          <p:attrName>ppt_x</p:attrName>
                                        </p:attrNameLst>
                                      </p:cBhvr>
                                      <p:tavLst>
                                        <p:tav tm="0">
                                          <p:val>
                                            <p:strVal val="#ppt_x"/>
                                          </p:val>
                                        </p:tav>
                                        <p:tav tm="100000">
                                          <p:val>
                                            <p:strVal val="#ppt_x"/>
                                          </p:val>
                                        </p:tav>
                                      </p:tavLst>
                                    </p:anim>
                                    <p:anim calcmode="lin" valueType="num">
                                      <p:cBhvr additive="base">
                                        <p:cTn id="6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8" grpId="0"/>
      <p:bldP spid="10" grpId="0"/>
      <p:bldP spid="12" grpId="0"/>
      <p:bldP spid="14"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a:extLst>
              <a:ext uri="{FF2B5EF4-FFF2-40B4-BE49-F238E27FC236}">
                <a16:creationId xmlns:a16="http://schemas.microsoft.com/office/drawing/2014/main" id="{3A97CE1D-EA79-4A5D-9D47-3985C7851FA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4929" y="300208"/>
            <a:ext cx="4682832" cy="263280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Imagen 9">
            <a:extLst>
              <a:ext uri="{FF2B5EF4-FFF2-40B4-BE49-F238E27FC236}">
                <a16:creationId xmlns:a16="http://schemas.microsoft.com/office/drawing/2014/main" id="{55A63494-B61A-4566-909D-238E4910DAF2}"/>
              </a:ext>
            </a:extLst>
          </p:cNvPr>
          <p:cNvPicPr>
            <a:picLocks noChangeAspect="1"/>
          </p:cNvPicPr>
          <p:nvPr/>
        </p:nvPicPr>
        <p:blipFill rotWithShape="1">
          <a:blip r:embed="rId4">
            <a:extLst>
              <a:ext uri="{28A0092B-C50C-407E-A947-70E740481C1C}">
                <a14:useLocalDpi xmlns:a14="http://schemas.microsoft.com/office/drawing/2010/main" val="0"/>
              </a:ext>
            </a:extLst>
          </a:blip>
          <a:srcRect l="20564" t="43812" r="35238" b="33113"/>
          <a:stretch/>
        </p:blipFill>
        <p:spPr>
          <a:xfrm>
            <a:off x="4559954" y="-95808"/>
            <a:ext cx="5388574" cy="158169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2" name="Imagen 11">
            <a:extLst>
              <a:ext uri="{FF2B5EF4-FFF2-40B4-BE49-F238E27FC236}">
                <a16:creationId xmlns:a16="http://schemas.microsoft.com/office/drawing/2014/main" id="{EFDABB08-16D2-4912-A896-7CBBB65346A7}"/>
              </a:ext>
            </a:extLst>
          </p:cNvPr>
          <p:cNvPicPr>
            <a:picLocks noChangeAspect="1"/>
          </p:cNvPicPr>
          <p:nvPr/>
        </p:nvPicPr>
        <p:blipFill rotWithShape="1">
          <a:blip r:embed="rId5">
            <a:extLst>
              <a:ext uri="{28A0092B-C50C-407E-A947-70E740481C1C}">
                <a14:useLocalDpi xmlns:a14="http://schemas.microsoft.com/office/drawing/2010/main" val="0"/>
              </a:ext>
            </a:extLst>
          </a:blip>
          <a:srcRect l="20564" t="33113" r="37369" b="43812"/>
          <a:stretch/>
        </p:blipFill>
        <p:spPr>
          <a:xfrm>
            <a:off x="4876781" y="1409743"/>
            <a:ext cx="5128789" cy="158169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4" name="Imagen 13">
            <a:extLst>
              <a:ext uri="{FF2B5EF4-FFF2-40B4-BE49-F238E27FC236}">
                <a16:creationId xmlns:a16="http://schemas.microsoft.com/office/drawing/2014/main" id="{7826DE75-1B50-4178-B19A-259DCAA530DA}"/>
              </a:ext>
            </a:extLst>
          </p:cNvPr>
          <p:cNvPicPr>
            <a:picLocks noChangeAspect="1"/>
          </p:cNvPicPr>
          <p:nvPr/>
        </p:nvPicPr>
        <p:blipFill rotWithShape="1">
          <a:blip r:embed="rId6">
            <a:extLst>
              <a:ext uri="{28A0092B-C50C-407E-A947-70E740481C1C}">
                <a14:useLocalDpi xmlns:a14="http://schemas.microsoft.com/office/drawing/2010/main" val="0"/>
              </a:ext>
            </a:extLst>
          </a:blip>
          <a:srcRect l="13452" t="20542" r="21786" b="12130"/>
          <a:stretch/>
        </p:blipFill>
        <p:spPr>
          <a:xfrm>
            <a:off x="0" y="2109731"/>
            <a:ext cx="5614127" cy="328149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6" name="Imagen 15">
            <a:extLst>
              <a:ext uri="{FF2B5EF4-FFF2-40B4-BE49-F238E27FC236}">
                <a16:creationId xmlns:a16="http://schemas.microsoft.com/office/drawing/2014/main" id="{4F2D48A2-AE8A-4B1A-BF26-1EA9C61BE68A}"/>
              </a:ext>
            </a:extLst>
          </p:cNvPr>
          <p:cNvPicPr>
            <a:picLocks noChangeAspect="1"/>
          </p:cNvPicPr>
          <p:nvPr/>
        </p:nvPicPr>
        <p:blipFill rotWithShape="1">
          <a:blip r:embed="rId7">
            <a:extLst>
              <a:ext uri="{28A0092B-C50C-407E-A947-70E740481C1C}">
                <a14:useLocalDpi xmlns:a14="http://schemas.microsoft.com/office/drawing/2010/main" val="0"/>
              </a:ext>
            </a:extLst>
          </a:blip>
          <a:srcRect l="8334" t="20542" r="32024" b="35231"/>
          <a:stretch/>
        </p:blipFill>
        <p:spPr>
          <a:xfrm>
            <a:off x="4937761" y="4116434"/>
            <a:ext cx="7271657" cy="303162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8" name="Imagen 17">
            <a:extLst>
              <a:ext uri="{FF2B5EF4-FFF2-40B4-BE49-F238E27FC236}">
                <a16:creationId xmlns:a16="http://schemas.microsoft.com/office/drawing/2014/main" id="{F71E056A-3C19-47EA-9793-C15477AD906E}"/>
              </a:ext>
            </a:extLst>
          </p:cNvPr>
          <p:cNvPicPr>
            <a:picLocks noChangeAspect="1"/>
          </p:cNvPicPr>
          <p:nvPr/>
        </p:nvPicPr>
        <p:blipFill rotWithShape="1">
          <a:blip r:embed="rId8">
            <a:extLst>
              <a:ext uri="{28A0092B-C50C-407E-A947-70E740481C1C}">
                <a14:useLocalDpi xmlns:a14="http://schemas.microsoft.com/office/drawing/2010/main" val="0"/>
              </a:ext>
            </a:extLst>
          </a:blip>
          <a:srcRect l="-2205" t="19134" r="22801" b="39602"/>
          <a:stretch/>
        </p:blipFill>
        <p:spPr>
          <a:xfrm>
            <a:off x="4876781" y="2789223"/>
            <a:ext cx="6906198" cy="2017729"/>
          </a:xfrm>
          <a:prstGeom prst="rect">
            <a:avLst/>
          </a:prstGeom>
          <a:ln>
            <a:noFill/>
          </a:ln>
          <a:effectLst>
            <a:softEdge rad="112500"/>
          </a:effectLst>
        </p:spPr>
      </p:pic>
      <p:pic>
        <p:nvPicPr>
          <p:cNvPr id="19" name="Marcador de contenido 9">
            <a:extLst>
              <a:ext uri="{FF2B5EF4-FFF2-40B4-BE49-F238E27FC236}">
                <a16:creationId xmlns:a16="http://schemas.microsoft.com/office/drawing/2014/main" id="{326F882F-96FB-496B-9F6C-99AEC3DFBF4C}"/>
              </a:ext>
            </a:extLst>
          </p:cNvPr>
          <p:cNvPicPr>
            <a:picLocks noChangeAspect="1"/>
          </p:cNvPicPr>
          <p:nvPr/>
        </p:nvPicPr>
        <p:blipFill rotWithShape="1">
          <a:blip r:embed="rId9">
            <a:extLst>
              <a:ext uri="{28A0092B-C50C-407E-A947-70E740481C1C}">
                <a14:useLocalDpi xmlns:a14="http://schemas.microsoft.com/office/drawing/2010/main" val="0"/>
              </a:ext>
            </a:extLst>
          </a:blip>
          <a:srcRect l="9985" t="8776" r="38032" b="31420"/>
          <a:stretch/>
        </p:blipFill>
        <p:spPr>
          <a:xfrm>
            <a:off x="-26731" y="3803866"/>
            <a:ext cx="5185172" cy="3353815"/>
          </a:xfrm>
          <a:prstGeom prst="rect">
            <a:avLst/>
          </a:prstGeom>
        </p:spPr>
      </p:pic>
    </p:spTree>
    <p:extLst>
      <p:ext uri="{BB962C8B-B14F-4D97-AF65-F5344CB8AC3E}">
        <p14:creationId xmlns:p14="http://schemas.microsoft.com/office/powerpoint/2010/main" val="87503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1000" fill="hold"/>
                                        <p:tgtEl>
                                          <p:spTgt spid="19"/>
                                        </p:tgtEl>
                                        <p:attrNameLst>
                                          <p:attrName>ppt_w</p:attrName>
                                        </p:attrNameLst>
                                      </p:cBhvr>
                                      <p:tavLst>
                                        <p:tav tm="0">
                                          <p:val>
                                            <p:fltVal val="0"/>
                                          </p:val>
                                        </p:tav>
                                        <p:tav tm="100000">
                                          <p:val>
                                            <p:strVal val="#ppt_w"/>
                                          </p:val>
                                        </p:tav>
                                      </p:tavLst>
                                    </p:anim>
                                    <p:anim calcmode="lin" valueType="num">
                                      <p:cBhvr>
                                        <p:cTn id="28" dur="1000" fill="hold"/>
                                        <p:tgtEl>
                                          <p:spTgt spid="19"/>
                                        </p:tgtEl>
                                        <p:attrNameLst>
                                          <p:attrName>ppt_h</p:attrName>
                                        </p:attrNameLst>
                                      </p:cBhvr>
                                      <p:tavLst>
                                        <p:tav tm="0">
                                          <p:val>
                                            <p:fltVal val="0"/>
                                          </p:val>
                                        </p:tav>
                                        <p:tav tm="100000">
                                          <p:val>
                                            <p:strVal val="#ppt_h"/>
                                          </p:val>
                                        </p:tav>
                                      </p:tavLst>
                                    </p:anim>
                                    <p:anim calcmode="lin" valueType="num">
                                      <p:cBhvr>
                                        <p:cTn id="29" dur="1000" fill="hold"/>
                                        <p:tgtEl>
                                          <p:spTgt spid="19"/>
                                        </p:tgtEl>
                                        <p:attrNameLst>
                                          <p:attrName>style.rotation</p:attrName>
                                        </p:attrNameLst>
                                      </p:cBhvr>
                                      <p:tavLst>
                                        <p:tav tm="0">
                                          <p:val>
                                            <p:fltVal val="90"/>
                                          </p:val>
                                        </p:tav>
                                        <p:tav tm="100000">
                                          <p:val>
                                            <p:fltVal val="0"/>
                                          </p:val>
                                        </p:tav>
                                      </p:tavLst>
                                    </p:anim>
                                    <p:animEffect transition="in" filter="fade">
                                      <p:cBhvr>
                                        <p:cTn id="30" dur="10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randombar(horizontal)">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288</TotalTime>
  <Words>824</Words>
  <Application>Microsoft Office PowerPoint</Application>
  <PresentationFormat>Panorámica</PresentationFormat>
  <Paragraphs>57</Paragraphs>
  <Slides>18</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18</vt:i4>
      </vt:variant>
    </vt:vector>
  </HeadingPairs>
  <TitlesOfParts>
    <vt:vector size="25" baseType="lpstr">
      <vt:lpstr>Arial</vt:lpstr>
      <vt:lpstr>Calibri</vt:lpstr>
      <vt:lpstr>Century Gothic</vt:lpstr>
      <vt:lpstr>Trebuchet MS</vt:lpstr>
      <vt:lpstr>Wingdings</vt:lpstr>
      <vt:lpstr>Wingdings 3</vt:lpstr>
      <vt:lpstr>Ion</vt:lpstr>
      <vt:lpstr>Plataformas TV Streaming</vt:lpstr>
      <vt:lpstr>Análisis Exploratorio de Datos</vt:lpstr>
      <vt:lpstr>Plataformas TV</vt:lpstr>
      <vt:lpstr>NETFLIX</vt:lpstr>
      <vt:lpstr>AMAZON</vt:lpstr>
      <vt:lpstr>HBO</vt:lpstr>
      <vt:lpstr>DISNEY+</vt:lpstr>
      <vt:lpstr>Presentación de PowerPoint</vt:lpstr>
      <vt:lpstr>Presentación de PowerPoint</vt:lpstr>
      <vt:lpstr>Abonados</vt:lpstr>
      <vt:lpstr>Contenido de las plataformas</vt:lpstr>
      <vt:lpstr>Consumo de TV</vt:lpstr>
      <vt:lpstr>Plataformas convencionales Vs Streaming</vt:lpstr>
      <vt:lpstr>Evolución de la Audiencia TV</vt:lpstr>
      <vt:lpstr>Publicidad</vt:lpstr>
      <vt:lpstr>Presentación de PowerPoint</vt:lpstr>
      <vt:lpstr>Bibliografía</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Plataformas TV Streaming</dc:title>
  <dc:creator>Jorge Duque Pan</dc:creator>
  <cp:lastModifiedBy>Jorge Duque Pan</cp:lastModifiedBy>
  <cp:revision>31</cp:revision>
  <dcterms:created xsi:type="dcterms:W3CDTF">2021-10-25T17:50:31Z</dcterms:created>
  <dcterms:modified xsi:type="dcterms:W3CDTF">2021-10-27T19:13:03Z</dcterms:modified>
</cp:coreProperties>
</file>